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40" r:id="rId4"/>
    <p:sldId id="341" r:id="rId5"/>
    <p:sldId id="342" r:id="rId6"/>
    <p:sldId id="343" r:id="rId7"/>
    <p:sldId id="344" r:id="rId8"/>
    <p:sldId id="345" r:id="rId9"/>
    <p:sldId id="346" r:id="rId10"/>
    <p:sldId id="262" r:id="rId11"/>
    <p:sldId id="347" r:id="rId12"/>
    <p:sldId id="354" r:id="rId13"/>
    <p:sldId id="350" r:id="rId14"/>
    <p:sldId id="349" r:id="rId15"/>
    <p:sldId id="348" r:id="rId16"/>
    <p:sldId id="284" r:id="rId17"/>
    <p:sldId id="351" r:id="rId18"/>
    <p:sldId id="352" r:id="rId19"/>
    <p:sldId id="353" r:id="rId20"/>
    <p:sldId id="319" r:id="rId21"/>
    <p:sldId id="314" r:id="rId22"/>
    <p:sldId id="339" r:id="rId23"/>
    <p:sldId id="330" r:id="rId24"/>
    <p:sldId id="331" r:id="rId25"/>
    <p:sldId id="332" r:id="rId26"/>
    <p:sldId id="333" r:id="rId27"/>
    <p:sldId id="334" r:id="rId28"/>
    <p:sldId id="315" r:id="rId29"/>
    <p:sldId id="299" r:id="rId30"/>
    <p:sldId id="298" r:id="rId31"/>
    <p:sldId id="297" r:id="rId32"/>
    <p:sldId id="296" r:id="rId33"/>
    <p:sldId id="295" r:id="rId34"/>
    <p:sldId id="294" r:id="rId35"/>
    <p:sldId id="293" r:id="rId36"/>
    <p:sldId id="292" r:id="rId37"/>
    <p:sldId id="291" r:id="rId38"/>
    <p:sldId id="290" r:id="rId39"/>
    <p:sldId id="289" r:id="rId40"/>
    <p:sldId id="288" r:id="rId41"/>
    <p:sldId id="286" r:id="rId42"/>
    <p:sldId id="285" r:id="rId43"/>
    <p:sldId id="283" r:id="rId44"/>
    <p:sldId id="282" r:id="rId45"/>
    <p:sldId id="281" r:id="rId46"/>
    <p:sldId id="280" r:id="rId47"/>
    <p:sldId id="279" r:id="rId48"/>
    <p:sldId id="278" r:id="rId49"/>
    <p:sldId id="277" r:id="rId50"/>
    <p:sldId id="276" r:id="rId51"/>
    <p:sldId id="275" r:id="rId52"/>
    <p:sldId id="274" r:id="rId53"/>
    <p:sldId id="273" r:id="rId54"/>
    <p:sldId id="272" r:id="rId55"/>
    <p:sldId id="271" r:id="rId56"/>
    <p:sldId id="270" r:id="rId57"/>
    <p:sldId id="269" r:id="rId58"/>
    <p:sldId id="268" r:id="rId59"/>
    <p:sldId id="267" r:id="rId60"/>
    <p:sldId id="266" r:id="rId61"/>
    <p:sldId id="265" r:id="rId62"/>
    <p:sldId id="264" r:id="rId63"/>
    <p:sldId id="263" r:id="rId64"/>
    <p:sldId id="261" r:id="rId65"/>
    <p:sldId id="260" r:id="rId66"/>
    <p:sldId id="259" r:id="rId67"/>
    <p:sldId id="258" r:id="rId68"/>
    <p:sldId id="355" r:id="rId69"/>
    <p:sldId id="356" r:id="rId70"/>
    <p:sldId id="357" r:id="rId71"/>
    <p:sldId id="358" r:id="rId72"/>
    <p:sldId id="359" r:id="rId73"/>
    <p:sldId id="360" r:id="rId74"/>
    <p:sldId id="361" r:id="rId75"/>
    <p:sldId id="362" r:id="rId76"/>
    <p:sldId id="363"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8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D50E-B2E4-4AA0-8BA2-4808E37FE9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B5728C-21B1-463B-BDF7-3C4AA75F9E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622A3A-5845-4144-9EA8-D5A9591EC268}"/>
              </a:ext>
            </a:extLst>
          </p:cNvPr>
          <p:cNvSpPr>
            <a:spLocks noGrp="1"/>
          </p:cNvSpPr>
          <p:nvPr>
            <p:ph type="dt" sz="half" idx="10"/>
          </p:nvPr>
        </p:nvSpPr>
        <p:spPr/>
        <p:txBody>
          <a:bodyPr/>
          <a:lstStyle/>
          <a:p>
            <a:fld id="{4AB35851-4456-40E3-95AA-502373E7B3B8}" type="datetimeFigureOut">
              <a:rPr lang="en-IN" smtClean="0"/>
              <a:t>10-09-2024</a:t>
            </a:fld>
            <a:endParaRPr lang="en-IN"/>
          </a:p>
        </p:txBody>
      </p:sp>
      <p:sp>
        <p:nvSpPr>
          <p:cNvPr id="5" name="Footer Placeholder 4">
            <a:extLst>
              <a:ext uri="{FF2B5EF4-FFF2-40B4-BE49-F238E27FC236}">
                <a16:creationId xmlns:a16="http://schemas.microsoft.com/office/drawing/2014/main" id="{F72E9C2C-6B7D-4799-8F0A-390315261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DBA01A-3AAB-43B9-A2A8-828914915B85}"/>
              </a:ext>
            </a:extLst>
          </p:cNvPr>
          <p:cNvSpPr>
            <a:spLocks noGrp="1"/>
          </p:cNvSpPr>
          <p:nvPr>
            <p:ph type="sldNum" sz="quarter" idx="12"/>
          </p:nvPr>
        </p:nvSpPr>
        <p:spPr/>
        <p:txBody>
          <a:bodyPr/>
          <a:lstStyle/>
          <a:p>
            <a:fld id="{2EFB23C0-13A2-4DB4-B2C4-AA1F59EB0878}" type="slidenum">
              <a:rPr lang="en-IN" smtClean="0"/>
              <a:t>‹#›</a:t>
            </a:fld>
            <a:endParaRPr lang="en-IN"/>
          </a:p>
        </p:txBody>
      </p:sp>
    </p:spTree>
    <p:extLst>
      <p:ext uri="{BB962C8B-B14F-4D97-AF65-F5344CB8AC3E}">
        <p14:creationId xmlns:p14="http://schemas.microsoft.com/office/powerpoint/2010/main" val="122157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161F-B391-444A-841B-8A1AF63017E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9CBCC8-D038-4473-A515-CD1677C904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F4DCF-DD22-47BD-9EFE-3DDCD5BB8B97}"/>
              </a:ext>
            </a:extLst>
          </p:cNvPr>
          <p:cNvSpPr>
            <a:spLocks noGrp="1"/>
          </p:cNvSpPr>
          <p:nvPr>
            <p:ph type="dt" sz="half" idx="10"/>
          </p:nvPr>
        </p:nvSpPr>
        <p:spPr/>
        <p:txBody>
          <a:bodyPr/>
          <a:lstStyle/>
          <a:p>
            <a:fld id="{4AB35851-4456-40E3-95AA-502373E7B3B8}" type="datetimeFigureOut">
              <a:rPr lang="en-IN" smtClean="0"/>
              <a:t>10-09-2024</a:t>
            </a:fld>
            <a:endParaRPr lang="en-IN"/>
          </a:p>
        </p:txBody>
      </p:sp>
      <p:sp>
        <p:nvSpPr>
          <p:cNvPr id="5" name="Footer Placeholder 4">
            <a:extLst>
              <a:ext uri="{FF2B5EF4-FFF2-40B4-BE49-F238E27FC236}">
                <a16:creationId xmlns:a16="http://schemas.microsoft.com/office/drawing/2014/main" id="{44DE425C-4E02-471E-A656-6FEE94E2DC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8A50A4-C8B6-4A65-AB39-B2631B8F41D0}"/>
              </a:ext>
            </a:extLst>
          </p:cNvPr>
          <p:cNvSpPr>
            <a:spLocks noGrp="1"/>
          </p:cNvSpPr>
          <p:nvPr>
            <p:ph type="sldNum" sz="quarter" idx="12"/>
          </p:nvPr>
        </p:nvSpPr>
        <p:spPr/>
        <p:txBody>
          <a:bodyPr/>
          <a:lstStyle/>
          <a:p>
            <a:fld id="{2EFB23C0-13A2-4DB4-B2C4-AA1F59EB0878}" type="slidenum">
              <a:rPr lang="en-IN" smtClean="0"/>
              <a:t>‹#›</a:t>
            </a:fld>
            <a:endParaRPr lang="en-IN"/>
          </a:p>
        </p:txBody>
      </p:sp>
    </p:spTree>
    <p:extLst>
      <p:ext uri="{BB962C8B-B14F-4D97-AF65-F5344CB8AC3E}">
        <p14:creationId xmlns:p14="http://schemas.microsoft.com/office/powerpoint/2010/main" val="3794610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2DF55-2ED4-4CD9-A9BF-F95365A6EA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CA716B-066C-41D2-926E-1D70899653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016F79-6971-4D32-A99E-56495AC5B5BD}"/>
              </a:ext>
            </a:extLst>
          </p:cNvPr>
          <p:cNvSpPr>
            <a:spLocks noGrp="1"/>
          </p:cNvSpPr>
          <p:nvPr>
            <p:ph type="dt" sz="half" idx="10"/>
          </p:nvPr>
        </p:nvSpPr>
        <p:spPr/>
        <p:txBody>
          <a:bodyPr/>
          <a:lstStyle/>
          <a:p>
            <a:fld id="{4AB35851-4456-40E3-95AA-502373E7B3B8}" type="datetimeFigureOut">
              <a:rPr lang="en-IN" smtClean="0"/>
              <a:t>10-09-2024</a:t>
            </a:fld>
            <a:endParaRPr lang="en-IN"/>
          </a:p>
        </p:txBody>
      </p:sp>
      <p:sp>
        <p:nvSpPr>
          <p:cNvPr id="5" name="Footer Placeholder 4">
            <a:extLst>
              <a:ext uri="{FF2B5EF4-FFF2-40B4-BE49-F238E27FC236}">
                <a16:creationId xmlns:a16="http://schemas.microsoft.com/office/drawing/2014/main" id="{C2F8F8DA-BF9B-4CE7-BC69-E4FB28152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31A364-AAA5-485B-A697-6B996661BE5C}"/>
              </a:ext>
            </a:extLst>
          </p:cNvPr>
          <p:cNvSpPr>
            <a:spLocks noGrp="1"/>
          </p:cNvSpPr>
          <p:nvPr>
            <p:ph type="sldNum" sz="quarter" idx="12"/>
          </p:nvPr>
        </p:nvSpPr>
        <p:spPr/>
        <p:txBody>
          <a:bodyPr/>
          <a:lstStyle/>
          <a:p>
            <a:fld id="{2EFB23C0-13A2-4DB4-B2C4-AA1F59EB0878}" type="slidenum">
              <a:rPr lang="en-IN" smtClean="0"/>
              <a:t>‹#›</a:t>
            </a:fld>
            <a:endParaRPr lang="en-IN"/>
          </a:p>
        </p:txBody>
      </p:sp>
    </p:spTree>
    <p:extLst>
      <p:ext uri="{BB962C8B-B14F-4D97-AF65-F5344CB8AC3E}">
        <p14:creationId xmlns:p14="http://schemas.microsoft.com/office/powerpoint/2010/main" val="342524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FC48D-130F-48AE-944A-97800FE61C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0F78F-6628-4205-890C-1452079AAA9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7870FD-D5ED-46B3-82A6-18FAABEBD824}"/>
              </a:ext>
            </a:extLst>
          </p:cNvPr>
          <p:cNvSpPr>
            <a:spLocks noGrp="1"/>
          </p:cNvSpPr>
          <p:nvPr>
            <p:ph type="dt" sz="half" idx="10"/>
          </p:nvPr>
        </p:nvSpPr>
        <p:spPr/>
        <p:txBody>
          <a:bodyPr/>
          <a:lstStyle/>
          <a:p>
            <a:fld id="{4AB35851-4456-40E3-95AA-502373E7B3B8}" type="datetimeFigureOut">
              <a:rPr lang="en-IN" smtClean="0"/>
              <a:t>10-09-2024</a:t>
            </a:fld>
            <a:endParaRPr lang="en-IN"/>
          </a:p>
        </p:txBody>
      </p:sp>
      <p:sp>
        <p:nvSpPr>
          <p:cNvPr id="5" name="Footer Placeholder 4">
            <a:extLst>
              <a:ext uri="{FF2B5EF4-FFF2-40B4-BE49-F238E27FC236}">
                <a16:creationId xmlns:a16="http://schemas.microsoft.com/office/drawing/2014/main" id="{793FD806-C047-4C06-8C80-4BAB367DB1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FF1482-C1D0-4363-9ED2-6CCB0E308E55}"/>
              </a:ext>
            </a:extLst>
          </p:cNvPr>
          <p:cNvSpPr>
            <a:spLocks noGrp="1"/>
          </p:cNvSpPr>
          <p:nvPr>
            <p:ph type="sldNum" sz="quarter" idx="12"/>
          </p:nvPr>
        </p:nvSpPr>
        <p:spPr/>
        <p:txBody>
          <a:bodyPr/>
          <a:lstStyle/>
          <a:p>
            <a:fld id="{2EFB23C0-13A2-4DB4-B2C4-AA1F59EB0878}" type="slidenum">
              <a:rPr lang="en-IN" smtClean="0"/>
              <a:t>‹#›</a:t>
            </a:fld>
            <a:endParaRPr lang="en-IN"/>
          </a:p>
        </p:txBody>
      </p:sp>
    </p:spTree>
    <p:extLst>
      <p:ext uri="{BB962C8B-B14F-4D97-AF65-F5344CB8AC3E}">
        <p14:creationId xmlns:p14="http://schemas.microsoft.com/office/powerpoint/2010/main" val="286322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50DF-8CAD-46F1-B670-06EEB35AC0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1B3B49-6938-49A2-9F26-E513AC04B1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FF1106-5DB2-40E3-A8A1-3649A1233CAB}"/>
              </a:ext>
            </a:extLst>
          </p:cNvPr>
          <p:cNvSpPr>
            <a:spLocks noGrp="1"/>
          </p:cNvSpPr>
          <p:nvPr>
            <p:ph type="dt" sz="half" idx="10"/>
          </p:nvPr>
        </p:nvSpPr>
        <p:spPr/>
        <p:txBody>
          <a:bodyPr/>
          <a:lstStyle/>
          <a:p>
            <a:fld id="{4AB35851-4456-40E3-95AA-502373E7B3B8}" type="datetimeFigureOut">
              <a:rPr lang="en-IN" smtClean="0"/>
              <a:t>10-09-2024</a:t>
            </a:fld>
            <a:endParaRPr lang="en-IN"/>
          </a:p>
        </p:txBody>
      </p:sp>
      <p:sp>
        <p:nvSpPr>
          <p:cNvPr id="5" name="Footer Placeholder 4">
            <a:extLst>
              <a:ext uri="{FF2B5EF4-FFF2-40B4-BE49-F238E27FC236}">
                <a16:creationId xmlns:a16="http://schemas.microsoft.com/office/drawing/2014/main" id="{8D3113FE-ADDA-4F69-8515-C0B2FD1C03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9B81D6-6242-4BC2-B8D2-EDAF40DEF554}"/>
              </a:ext>
            </a:extLst>
          </p:cNvPr>
          <p:cNvSpPr>
            <a:spLocks noGrp="1"/>
          </p:cNvSpPr>
          <p:nvPr>
            <p:ph type="sldNum" sz="quarter" idx="12"/>
          </p:nvPr>
        </p:nvSpPr>
        <p:spPr/>
        <p:txBody>
          <a:bodyPr/>
          <a:lstStyle/>
          <a:p>
            <a:fld id="{2EFB23C0-13A2-4DB4-B2C4-AA1F59EB0878}" type="slidenum">
              <a:rPr lang="en-IN" smtClean="0"/>
              <a:t>‹#›</a:t>
            </a:fld>
            <a:endParaRPr lang="en-IN"/>
          </a:p>
        </p:txBody>
      </p:sp>
    </p:spTree>
    <p:extLst>
      <p:ext uri="{BB962C8B-B14F-4D97-AF65-F5344CB8AC3E}">
        <p14:creationId xmlns:p14="http://schemas.microsoft.com/office/powerpoint/2010/main" val="274396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E8C1-2AEF-4477-A9FA-273C46B7B2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C8794A-272B-449D-97AB-089026B1E4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6B1D6C-FF96-4FD0-8F02-D147484EDE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2E21B2-8222-449B-A9C8-DE2F1323E2FF}"/>
              </a:ext>
            </a:extLst>
          </p:cNvPr>
          <p:cNvSpPr>
            <a:spLocks noGrp="1"/>
          </p:cNvSpPr>
          <p:nvPr>
            <p:ph type="dt" sz="half" idx="10"/>
          </p:nvPr>
        </p:nvSpPr>
        <p:spPr/>
        <p:txBody>
          <a:bodyPr/>
          <a:lstStyle/>
          <a:p>
            <a:fld id="{4AB35851-4456-40E3-95AA-502373E7B3B8}" type="datetimeFigureOut">
              <a:rPr lang="en-IN" smtClean="0"/>
              <a:t>10-09-2024</a:t>
            </a:fld>
            <a:endParaRPr lang="en-IN"/>
          </a:p>
        </p:txBody>
      </p:sp>
      <p:sp>
        <p:nvSpPr>
          <p:cNvPr id="6" name="Footer Placeholder 5">
            <a:extLst>
              <a:ext uri="{FF2B5EF4-FFF2-40B4-BE49-F238E27FC236}">
                <a16:creationId xmlns:a16="http://schemas.microsoft.com/office/drawing/2014/main" id="{FE7D7B50-DE30-45BF-8942-30F0275545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545181-18F3-40C5-A801-A07747F388EA}"/>
              </a:ext>
            </a:extLst>
          </p:cNvPr>
          <p:cNvSpPr>
            <a:spLocks noGrp="1"/>
          </p:cNvSpPr>
          <p:nvPr>
            <p:ph type="sldNum" sz="quarter" idx="12"/>
          </p:nvPr>
        </p:nvSpPr>
        <p:spPr/>
        <p:txBody>
          <a:bodyPr/>
          <a:lstStyle/>
          <a:p>
            <a:fld id="{2EFB23C0-13A2-4DB4-B2C4-AA1F59EB0878}" type="slidenum">
              <a:rPr lang="en-IN" smtClean="0"/>
              <a:t>‹#›</a:t>
            </a:fld>
            <a:endParaRPr lang="en-IN"/>
          </a:p>
        </p:txBody>
      </p:sp>
    </p:spTree>
    <p:extLst>
      <p:ext uri="{BB962C8B-B14F-4D97-AF65-F5344CB8AC3E}">
        <p14:creationId xmlns:p14="http://schemas.microsoft.com/office/powerpoint/2010/main" val="903012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F153-A6D5-44B2-81A8-4D8CA6E471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C848EA-0BCA-46BC-9C41-F0C3C59C1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F41B83-FF17-4D37-BF10-25819B1634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C41C32C-CA71-4FE5-A50D-EEF2948D45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CAE3DD-B5EF-4098-8300-85779F8C8B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B20D2F6-011D-45AC-913A-052FD64DA77C}"/>
              </a:ext>
            </a:extLst>
          </p:cNvPr>
          <p:cNvSpPr>
            <a:spLocks noGrp="1"/>
          </p:cNvSpPr>
          <p:nvPr>
            <p:ph type="dt" sz="half" idx="10"/>
          </p:nvPr>
        </p:nvSpPr>
        <p:spPr/>
        <p:txBody>
          <a:bodyPr/>
          <a:lstStyle/>
          <a:p>
            <a:fld id="{4AB35851-4456-40E3-95AA-502373E7B3B8}" type="datetimeFigureOut">
              <a:rPr lang="en-IN" smtClean="0"/>
              <a:t>10-09-2024</a:t>
            </a:fld>
            <a:endParaRPr lang="en-IN"/>
          </a:p>
        </p:txBody>
      </p:sp>
      <p:sp>
        <p:nvSpPr>
          <p:cNvPr id="8" name="Footer Placeholder 7">
            <a:extLst>
              <a:ext uri="{FF2B5EF4-FFF2-40B4-BE49-F238E27FC236}">
                <a16:creationId xmlns:a16="http://schemas.microsoft.com/office/drawing/2014/main" id="{6F2BC4FC-AE17-434A-BCAE-FF92B6435D2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76AF9B-76ED-4003-BBCD-E507A8E8261F}"/>
              </a:ext>
            </a:extLst>
          </p:cNvPr>
          <p:cNvSpPr>
            <a:spLocks noGrp="1"/>
          </p:cNvSpPr>
          <p:nvPr>
            <p:ph type="sldNum" sz="quarter" idx="12"/>
          </p:nvPr>
        </p:nvSpPr>
        <p:spPr/>
        <p:txBody>
          <a:bodyPr/>
          <a:lstStyle/>
          <a:p>
            <a:fld id="{2EFB23C0-13A2-4DB4-B2C4-AA1F59EB0878}" type="slidenum">
              <a:rPr lang="en-IN" smtClean="0"/>
              <a:t>‹#›</a:t>
            </a:fld>
            <a:endParaRPr lang="en-IN"/>
          </a:p>
        </p:txBody>
      </p:sp>
    </p:spTree>
    <p:extLst>
      <p:ext uri="{BB962C8B-B14F-4D97-AF65-F5344CB8AC3E}">
        <p14:creationId xmlns:p14="http://schemas.microsoft.com/office/powerpoint/2010/main" val="3474090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A02D-4021-4417-A99B-DAC89314EC1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FD54D7-04F7-4F53-8B7A-F0EB289AE9D4}"/>
              </a:ext>
            </a:extLst>
          </p:cNvPr>
          <p:cNvSpPr>
            <a:spLocks noGrp="1"/>
          </p:cNvSpPr>
          <p:nvPr>
            <p:ph type="dt" sz="half" idx="10"/>
          </p:nvPr>
        </p:nvSpPr>
        <p:spPr/>
        <p:txBody>
          <a:bodyPr/>
          <a:lstStyle/>
          <a:p>
            <a:fld id="{4AB35851-4456-40E3-95AA-502373E7B3B8}" type="datetimeFigureOut">
              <a:rPr lang="en-IN" smtClean="0"/>
              <a:t>10-09-2024</a:t>
            </a:fld>
            <a:endParaRPr lang="en-IN"/>
          </a:p>
        </p:txBody>
      </p:sp>
      <p:sp>
        <p:nvSpPr>
          <p:cNvPr id="4" name="Footer Placeholder 3">
            <a:extLst>
              <a:ext uri="{FF2B5EF4-FFF2-40B4-BE49-F238E27FC236}">
                <a16:creationId xmlns:a16="http://schemas.microsoft.com/office/drawing/2014/main" id="{BF923692-2136-4AF0-AF34-1DBCAB06C3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0D98948-B038-467D-B128-A57D172E40F5}"/>
              </a:ext>
            </a:extLst>
          </p:cNvPr>
          <p:cNvSpPr>
            <a:spLocks noGrp="1"/>
          </p:cNvSpPr>
          <p:nvPr>
            <p:ph type="sldNum" sz="quarter" idx="12"/>
          </p:nvPr>
        </p:nvSpPr>
        <p:spPr/>
        <p:txBody>
          <a:bodyPr/>
          <a:lstStyle/>
          <a:p>
            <a:fld id="{2EFB23C0-13A2-4DB4-B2C4-AA1F59EB0878}" type="slidenum">
              <a:rPr lang="en-IN" smtClean="0"/>
              <a:t>‹#›</a:t>
            </a:fld>
            <a:endParaRPr lang="en-IN"/>
          </a:p>
        </p:txBody>
      </p:sp>
    </p:spTree>
    <p:extLst>
      <p:ext uri="{BB962C8B-B14F-4D97-AF65-F5344CB8AC3E}">
        <p14:creationId xmlns:p14="http://schemas.microsoft.com/office/powerpoint/2010/main" val="214658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4F18D1-9D3C-4946-AA50-9BAA83B5C976}"/>
              </a:ext>
            </a:extLst>
          </p:cNvPr>
          <p:cNvSpPr>
            <a:spLocks noGrp="1"/>
          </p:cNvSpPr>
          <p:nvPr>
            <p:ph type="dt" sz="half" idx="10"/>
          </p:nvPr>
        </p:nvSpPr>
        <p:spPr/>
        <p:txBody>
          <a:bodyPr/>
          <a:lstStyle/>
          <a:p>
            <a:fld id="{4AB35851-4456-40E3-95AA-502373E7B3B8}" type="datetimeFigureOut">
              <a:rPr lang="en-IN" smtClean="0"/>
              <a:t>10-09-2024</a:t>
            </a:fld>
            <a:endParaRPr lang="en-IN"/>
          </a:p>
        </p:txBody>
      </p:sp>
      <p:sp>
        <p:nvSpPr>
          <p:cNvPr id="3" name="Footer Placeholder 2">
            <a:extLst>
              <a:ext uri="{FF2B5EF4-FFF2-40B4-BE49-F238E27FC236}">
                <a16:creationId xmlns:a16="http://schemas.microsoft.com/office/drawing/2014/main" id="{624B38B3-04EA-48BA-990B-15861F2241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8293D6-139F-4521-8CFB-8103916CE16A}"/>
              </a:ext>
            </a:extLst>
          </p:cNvPr>
          <p:cNvSpPr>
            <a:spLocks noGrp="1"/>
          </p:cNvSpPr>
          <p:nvPr>
            <p:ph type="sldNum" sz="quarter" idx="12"/>
          </p:nvPr>
        </p:nvSpPr>
        <p:spPr/>
        <p:txBody>
          <a:bodyPr/>
          <a:lstStyle/>
          <a:p>
            <a:fld id="{2EFB23C0-13A2-4DB4-B2C4-AA1F59EB0878}" type="slidenum">
              <a:rPr lang="en-IN" smtClean="0"/>
              <a:t>‹#›</a:t>
            </a:fld>
            <a:endParaRPr lang="en-IN"/>
          </a:p>
        </p:txBody>
      </p:sp>
    </p:spTree>
    <p:extLst>
      <p:ext uri="{BB962C8B-B14F-4D97-AF65-F5344CB8AC3E}">
        <p14:creationId xmlns:p14="http://schemas.microsoft.com/office/powerpoint/2010/main" val="3929043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362D-56A0-4AA5-84BD-F978ED775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06ADFA-60D3-403B-913E-6957827681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8B7D93-3B2B-4C11-B36C-77A0198E3D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820661-5660-40FF-AD10-25B3860162A0}"/>
              </a:ext>
            </a:extLst>
          </p:cNvPr>
          <p:cNvSpPr>
            <a:spLocks noGrp="1"/>
          </p:cNvSpPr>
          <p:nvPr>
            <p:ph type="dt" sz="half" idx="10"/>
          </p:nvPr>
        </p:nvSpPr>
        <p:spPr/>
        <p:txBody>
          <a:bodyPr/>
          <a:lstStyle/>
          <a:p>
            <a:fld id="{4AB35851-4456-40E3-95AA-502373E7B3B8}" type="datetimeFigureOut">
              <a:rPr lang="en-IN" smtClean="0"/>
              <a:t>10-09-2024</a:t>
            </a:fld>
            <a:endParaRPr lang="en-IN"/>
          </a:p>
        </p:txBody>
      </p:sp>
      <p:sp>
        <p:nvSpPr>
          <p:cNvPr id="6" name="Footer Placeholder 5">
            <a:extLst>
              <a:ext uri="{FF2B5EF4-FFF2-40B4-BE49-F238E27FC236}">
                <a16:creationId xmlns:a16="http://schemas.microsoft.com/office/drawing/2014/main" id="{DB6BBEE3-7739-44C7-A8A7-955E32AAF5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245F72-7778-42B9-AC34-03B618E15BF7}"/>
              </a:ext>
            </a:extLst>
          </p:cNvPr>
          <p:cNvSpPr>
            <a:spLocks noGrp="1"/>
          </p:cNvSpPr>
          <p:nvPr>
            <p:ph type="sldNum" sz="quarter" idx="12"/>
          </p:nvPr>
        </p:nvSpPr>
        <p:spPr/>
        <p:txBody>
          <a:bodyPr/>
          <a:lstStyle/>
          <a:p>
            <a:fld id="{2EFB23C0-13A2-4DB4-B2C4-AA1F59EB0878}" type="slidenum">
              <a:rPr lang="en-IN" smtClean="0"/>
              <a:t>‹#›</a:t>
            </a:fld>
            <a:endParaRPr lang="en-IN"/>
          </a:p>
        </p:txBody>
      </p:sp>
    </p:spTree>
    <p:extLst>
      <p:ext uri="{BB962C8B-B14F-4D97-AF65-F5344CB8AC3E}">
        <p14:creationId xmlns:p14="http://schemas.microsoft.com/office/powerpoint/2010/main" val="476855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63E3D-CD70-4570-A4B6-7338CE1617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5740F42-BD9C-46DB-AAB2-1962D0599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5CC867B-3DC4-4D75-84E8-C0CF9F244B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E791DC-BE73-4B0F-B0E0-834520A7C3E4}"/>
              </a:ext>
            </a:extLst>
          </p:cNvPr>
          <p:cNvSpPr>
            <a:spLocks noGrp="1"/>
          </p:cNvSpPr>
          <p:nvPr>
            <p:ph type="dt" sz="half" idx="10"/>
          </p:nvPr>
        </p:nvSpPr>
        <p:spPr/>
        <p:txBody>
          <a:bodyPr/>
          <a:lstStyle/>
          <a:p>
            <a:fld id="{4AB35851-4456-40E3-95AA-502373E7B3B8}" type="datetimeFigureOut">
              <a:rPr lang="en-IN" smtClean="0"/>
              <a:t>10-09-2024</a:t>
            </a:fld>
            <a:endParaRPr lang="en-IN"/>
          </a:p>
        </p:txBody>
      </p:sp>
      <p:sp>
        <p:nvSpPr>
          <p:cNvPr id="6" name="Footer Placeholder 5">
            <a:extLst>
              <a:ext uri="{FF2B5EF4-FFF2-40B4-BE49-F238E27FC236}">
                <a16:creationId xmlns:a16="http://schemas.microsoft.com/office/drawing/2014/main" id="{D0D70DC2-6D24-445A-9660-15905E79B7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5EE5FC-4657-4B1C-BB94-26D653B6BA64}"/>
              </a:ext>
            </a:extLst>
          </p:cNvPr>
          <p:cNvSpPr>
            <a:spLocks noGrp="1"/>
          </p:cNvSpPr>
          <p:nvPr>
            <p:ph type="sldNum" sz="quarter" idx="12"/>
          </p:nvPr>
        </p:nvSpPr>
        <p:spPr/>
        <p:txBody>
          <a:bodyPr/>
          <a:lstStyle/>
          <a:p>
            <a:fld id="{2EFB23C0-13A2-4DB4-B2C4-AA1F59EB0878}" type="slidenum">
              <a:rPr lang="en-IN" smtClean="0"/>
              <a:t>‹#›</a:t>
            </a:fld>
            <a:endParaRPr lang="en-IN"/>
          </a:p>
        </p:txBody>
      </p:sp>
    </p:spTree>
    <p:extLst>
      <p:ext uri="{BB962C8B-B14F-4D97-AF65-F5344CB8AC3E}">
        <p14:creationId xmlns:p14="http://schemas.microsoft.com/office/powerpoint/2010/main" val="648968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8610F0-A431-47E3-B17F-C585C3D7AE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E29CA8-EF48-465B-A490-75F9860FAB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505049-50D6-4803-AF17-07521035B5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B35851-4456-40E3-95AA-502373E7B3B8}" type="datetimeFigureOut">
              <a:rPr lang="en-IN" smtClean="0"/>
              <a:t>10-09-2024</a:t>
            </a:fld>
            <a:endParaRPr lang="en-IN"/>
          </a:p>
        </p:txBody>
      </p:sp>
      <p:sp>
        <p:nvSpPr>
          <p:cNvPr id="5" name="Footer Placeholder 4">
            <a:extLst>
              <a:ext uri="{FF2B5EF4-FFF2-40B4-BE49-F238E27FC236}">
                <a16:creationId xmlns:a16="http://schemas.microsoft.com/office/drawing/2014/main" id="{D65A94A5-BB80-4C5D-BC85-882142E45C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044EBA9-E7C4-4F05-94A3-C49CE84ACA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FB23C0-13A2-4DB4-B2C4-AA1F59EB0878}" type="slidenum">
              <a:rPr lang="en-IN" smtClean="0"/>
              <a:t>‹#›</a:t>
            </a:fld>
            <a:endParaRPr lang="en-IN"/>
          </a:p>
        </p:txBody>
      </p:sp>
    </p:spTree>
    <p:extLst>
      <p:ext uri="{BB962C8B-B14F-4D97-AF65-F5344CB8AC3E}">
        <p14:creationId xmlns:p14="http://schemas.microsoft.com/office/powerpoint/2010/main" val="3969773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9.png"/><Relationship Id="rId4" Type="http://schemas.openxmlformats.org/officeDocument/2006/relationships/image" Target="../media/image34.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50C8-0FEF-42EC-9C71-BF4CE3D9915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E164795-B361-4CBC-B507-3EF031DD36F6}"/>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761595AB-57ED-4995-B40D-B5ABF610D66D}"/>
              </a:ext>
            </a:extLst>
          </p:cNvPr>
          <p:cNvPicPr>
            <a:picLocks noChangeAspect="1"/>
          </p:cNvPicPr>
          <p:nvPr/>
        </p:nvPicPr>
        <p:blipFill>
          <a:blip r:embed="rId2"/>
          <a:stretch>
            <a:fillRect/>
          </a:stretch>
        </p:blipFill>
        <p:spPr>
          <a:xfrm>
            <a:off x="1" y="1"/>
            <a:ext cx="12191999" cy="6858000"/>
          </a:xfrm>
          <a:prstGeom prst="rect">
            <a:avLst/>
          </a:prstGeom>
        </p:spPr>
      </p:pic>
    </p:spTree>
    <p:extLst>
      <p:ext uri="{BB962C8B-B14F-4D97-AF65-F5344CB8AC3E}">
        <p14:creationId xmlns:p14="http://schemas.microsoft.com/office/powerpoint/2010/main" val="3188354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6F34D4-15C5-4D17-A1D6-27E9BA053381}"/>
              </a:ext>
            </a:extLst>
          </p:cNvPr>
          <p:cNvSpPr/>
          <p:nvPr/>
        </p:nvSpPr>
        <p:spPr>
          <a:xfrm>
            <a:off x="212360" y="432057"/>
            <a:ext cx="11767279" cy="5993885"/>
          </a:xfrm>
          <a:prstGeom prst="rect">
            <a:avLst/>
          </a:prstGeom>
        </p:spPr>
        <p:txBody>
          <a:bodyPr wrap="square">
            <a:spAutoFit/>
          </a:bodyPr>
          <a:lstStyle/>
          <a:p>
            <a:pPr marL="342900" lvl="0" indent="-342900" algn="just">
              <a:lnSpc>
                <a:spcPct val="150000"/>
              </a:lnSpc>
              <a:spcBef>
                <a:spcPts val="300"/>
              </a:spcBef>
              <a:spcAft>
                <a:spcPts val="800"/>
              </a:spcAft>
              <a:buSzPts val="1000"/>
              <a:buFont typeface="Symbol" panose="05050102010706020507" pitchFamily="18" charset="2"/>
              <a:buChar char=""/>
              <a:tabLst>
                <a:tab pos="457200" algn="l"/>
              </a:tabLst>
            </a:pPr>
            <a:r>
              <a:rPr lang="en-IN" sz="2600" b="1" kern="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Step-1:</a:t>
            </a:r>
            <a:r>
              <a:rPr lang="en-IN" sz="2600" kern="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Begin the tree with the root node, says S, which contains the complete dataset.</a:t>
            </a:r>
            <a:endParaRPr lang="en-IN" sz="26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Bef>
                <a:spcPts val="300"/>
              </a:spcBef>
              <a:spcAft>
                <a:spcPts val="800"/>
              </a:spcAft>
              <a:buSzPts val="1000"/>
              <a:buFont typeface="Symbol" panose="05050102010706020507" pitchFamily="18" charset="2"/>
              <a:buChar char=""/>
              <a:tabLst>
                <a:tab pos="457200" algn="l"/>
              </a:tabLst>
            </a:pPr>
            <a:r>
              <a:rPr lang="en-IN" sz="2600" b="1" kern="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Step-2:</a:t>
            </a:r>
            <a:r>
              <a:rPr lang="en-IN" sz="2600" kern="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Find the best attribute in the dataset using </a:t>
            </a:r>
            <a:r>
              <a:rPr lang="en-IN" sz="2600" b="1" kern="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Attribute Selection Measure (ASM).</a:t>
            </a:r>
            <a:endParaRPr lang="en-IN" sz="26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Bef>
                <a:spcPts val="300"/>
              </a:spcBef>
              <a:spcAft>
                <a:spcPts val="800"/>
              </a:spcAft>
              <a:buSzPts val="1000"/>
              <a:buFont typeface="Symbol" panose="05050102010706020507" pitchFamily="18" charset="2"/>
              <a:buChar char=""/>
              <a:tabLst>
                <a:tab pos="457200" algn="l"/>
              </a:tabLst>
            </a:pPr>
            <a:r>
              <a:rPr lang="en-IN" sz="2600" b="1" kern="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Step-3:</a:t>
            </a:r>
            <a:r>
              <a:rPr lang="en-IN" sz="2600" kern="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Divide the S into subsets that contains possible values for the best attributes.</a:t>
            </a:r>
            <a:endParaRPr lang="en-IN" sz="26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Bef>
                <a:spcPts val="300"/>
              </a:spcBef>
              <a:spcAft>
                <a:spcPts val="800"/>
              </a:spcAft>
              <a:buSzPts val="1000"/>
              <a:buFont typeface="Symbol" panose="05050102010706020507" pitchFamily="18" charset="2"/>
              <a:buChar char=""/>
              <a:tabLst>
                <a:tab pos="457200" algn="l"/>
              </a:tabLst>
            </a:pPr>
            <a:r>
              <a:rPr lang="en-IN" sz="2600" b="1" kern="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Step-4:</a:t>
            </a:r>
            <a:r>
              <a:rPr lang="en-IN" sz="2600" kern="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Generate the decision tree node, which contains the best attribute.</a:t>
            </a:r>
          </a:p>
          <a:p>
            <a:pPr marL="342900" indent="-342900" algn="just">
              <a:lnSpc>
                <a:spcPct val="150000"/>
              </a:lnSpc>
              <a:spcBef>
                <a:spcPts val="300"/>
              </a:spcBef>
              <a:spcAft>
                <a:spcPts val="800"/>
              </a:spcAft>
              <a:buSzPts val="1000"/>
              <a:buFont typeface="Symbol" panose="05050102010706020507" pitchFamily="18" charset="2"/>
              <a:buChar char=""/>
              <a:tabLst>
                <a:tab pos="457200" algn="l"/>
              </a:tabLst>
            </a:pPr>
            <a:r>
              <a:rPr lang="en-IN" sz="2600" b="1" kern="0" dirty="0">
                <a:solidFill>
                  <a:srgbClr val="0070C0"/>
                </a:solidFill>
                <a:latin typeface="Times New Roman" panose="02020603050405020304" pitchFamily="18" charset="0"/>
                <a:ea typeface="Times New Roman" panose="02020603050405020304" pitchFamily="18" charset="0"/>
              </a:rPr>
              <a:t>Step-5:</a:t>
            </a:r>
            <a:r>
              <a:rPr lang="en-IN" sz="2600" kern="0" dirty="0">
                <a:solidFill>
                  <a:srgbClr val="0070C0"/>
                </a:solidFill>
                <a:latin typeface="Times New Roman" panose="02020603050405020304" pitchFamily="18" charset="0"/>
                <a:ea typeface="Times New Roman" panose="02020603050405020304" pitchFamily="18" charset="0"/>
              </a:rPr>
              <a:t> Recursively make new decision trees using the subsets of the dataset created in step -3. Continue this process until a stage is reached where you cannot further classify the nodes and called the final node as a leaf node.</a:t>
            </a:r>
            <a:endParaRPr lang="en-IN" sz="2600" dirty="0">
              <a:solidFill>
                <a:srgbClr val="0070C0"/>
              </a:solidFill>
            </a:endParaRPr>
          </a:p>
        </p:txBody>
      </p:sp>
    </p:spTree>
    <p:extLst>
      <p:ext uri="{BB962C8B-B14F-4D97-AF65-F5344CB8AC3E}">
        <p14:creationId xmlns:p14="http://schemas.microsoft.com/office/powerpoint/2010/main" val="3969176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D40E-92D4-4F1B-A3BF-8AC945A42962}"/>
              </a:ext>
            </a:extLst>
          </p:cNvPr>
          <p:cNvSpPr>
            <a:spLocks noGrp="1"/>
          </p:cNvSpPr>
          <p:nvPr>
            <p:ph type="title"/>
          </p:nvPr>
        </p:nvSpPr>
        <p:spPr>
          <a:xfrm>
            <a:off x="403486" y="0"/>
            <a:ext cx="10515600" cy="1325563"/>
          </a:xfrm>
        </p:spPr>
        <p:txBody>
          <a:bodyPr/>
          <a:lstStyle/>
          <a:p>
            <a:r>
              <a:rPr lang="en-IN" b="1" dirty="0">
                <a:solidFill>
                  <a:srgbClr val="C00000"/>
                </a:solidFill>
              </a:rPr>
              <a:t>Attribute Selection Measures</a:t>
            </a:r>
          </a:p>
        </p:txBody>
      </p:sp>
      <p:sp>
        <p:nvSpPr>
          <p:cNvPr id="3" name="Content Placeholder 2">
            <a:extLst>
              <a:ext uri="{FF2B5EF4-FFF2-40B4-BE49-F238E27FC236}">
                <a16:creationId xmlns:a16="http://schemas.microsoft.com/office/drawing/2014/main" id="{017C790A-863F-409E-BB03-556C58C5B7BC}"/>
              </a:ext>
            </a:extLst>
          </p:cNvPr>
          <p:cNvSpPr>
            <a:spLocks noGrp="1"/>
          </p:cNvSpPr>
          <p:nvPr>
            <p:ph idx="1"/>
          </p:nvPr>
        </p:nvSpPr>
        <p:spPr>
          <a:xfrm>
            <a:off x="346648" y="1046637"/>
            <a:ext cx="11498704" cy="4424773"/>
          </a:xfrm>
        </p:spPr>
        <p:txBody>
          <a:bodyPr>
            <a:noAutofit/>
          </a:bodyPr>
          <a:lstStyle/>
          <a:p>
            <a:pPr marL="0" indent="0" algn="just">
              <a:lnSpc>
                <a:spcPct val="150000"/>
              </a:lnSpc>
              <a:buNone/>
            </a:pPr>
            <a:r>
              <a:rPr lang="en-US" dirty="0">
                <a:solidFill>
                  <a:srgbClr val="002060"/>
                </a:solidFill>
              </a:rPr>
              <a:t>While implementing a Decision tree, the main issue arises that how to select the best attribute for the root node and for sub-nodes. So, to solve such problems there is a technique which is called as </a:t>
            </a:r>
            <a:r>
              <a:rPr lang="en-US" b="1" dirty="0">
                <a:solidFill>
                  <a:srgbClr val="002060"/>
                </a:solidFill>
              </a:rPr>
              <a:t>Attribute selection measure or ASM. </a:t>
            </a:r>
            <a:r>
              <a:rPr lang="en-US" dirty="0">
                <a:solidFill>
                  <a:srgbClr val="002060"/>
                </a:solidFill>
              </a:rPr>
              <a:t>By this measurement, we can easily select the best attribute for the nodes of the tree. There are two popular techniques for ASM, which are:</a:t>
            </a:r>
          </a:p>
          <a:p>
            <a:pPr algn="just">
              <a:lnSpc>
                <a:spcPct val="150000"/>
              </a:lnSpc>
            </a:pPr>
            <a:r>
              <a:rPr lang="en-US" b="1" dirty="0">
                <a:solidFill>
                  <a:srgbClr val="002060"/>
                </a:solidFill>
              </a:rPr>
              <a:t>Information Gain</a:t>
            </a:r>
            <a:endParaRPr lang="en-US" dirty="0">
              <a:solidFill>
                <a:srgbClr val="002060"/>
              </a:solidFill>
            </a:endParaRPr>
          </a:p>
          <a:p>
            <a:pPr algn="just">
              <a:lnSpc>
                <a:spcPct val="150000"/>
              </a:lnSpc>
            </a:pPr>
            <a:r>
              <a:rPr lang="en-US" b="1" dirty="0">
                <a:solidFill>
                  <a:srgbClr val="002060"/>
                </a:solidFill>
              </a:rPr>
              <a:t>Gini Index</a:t>
            </a:r>
            <a:endParaRPr lang="en-US" dirty="0">
              <a:solidFill>
                <a:srgbClr val="002060"/>
              </a:solidFill>
            </a:endParaRPr>
          </a:p>
        </p:txBody>
      </p:sp>
    </p:spTree>
    <p:extLst>
      <p:ext uri="{BB962C8B-B14F-4D97-AF65-F5344CB8AC3E}">
        <p14:creationId xmlns:p14="http://schemas.microsoft.com/office/powerpoint/2010/main" val="82587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D1B31-2341-4024-B73C-25AECDE545B4}"/>
              </a:ext>
            </a:extLst>
          </p:cNvPr>
          <p:cNvSpPr>
            <a:spLocks noGrp="1"/>
          </p:cNvSpPr>
          <p:nvPr>
            <p:ph type="title"/>
          </p:nvPr>
        </p:nvSpPr>
        <p:spPr/>
        <p:txBody>
          <a:bodyPr/>
          <a:lstStyle/>
          <a:p>
            <a:r>
              <a:rPr lang="en-IN" b="1" dirty="0">
                <a:solidFill>
                  <a:srgbClr val="C00000"/>
                </a:solidFill>
              </a:rPr>
              <a:t>Entropy</a:t>
            </a:r>
          </a:p>
        </p:txBody>
      </p:sp>
      <p:sp>
        <p:nvSpPr>
          <p:cNvPr id="3" name="Content Placeholder 2">
            <a:extLst>
              <a:ext uri="{FF2B5EF4-FFF2-40B4-BE49-F238E27FC236}">
                <a16:creationId xmlns:a16="http://schemas.microsoft.com/office/drawing/2014/main" id="{59FDAFBD-419D-4FE6-B90E-F3FCAD914413}"/>
              </a:ext>
            </a:extLst>
          </p:cNvPr>
          <p:cNvSpPr>
            <a:spLocks noGrp="1"/>
          </p:cNvSpPr>
          <p:nvPr>
            <p:ph idx="1"/>
          </p:nvPr>
        </p:nvSpPr>
        <p:spPr>
          <a:xfrm>
            <a:off x="838200" y="1597546"/>
            <a:ext cx="10515600" cy="4351338"/>
          </a:xfrm>
        </p:spPr>
        <p:txBody>
          <a:bodyPr>
            <a:normAutofit fontScale="92500"/>
          </a:bodyPr>
          <a:lstStyle/>
          <a:p>
            <a:pPr algn="just">
              <a:lnSpc>
                <a:spcPct val="200000"/>
              </a:lnSpc>
            </a:pPr>
            <a:r>
              <a:rPr lang="en-IN" dirty="0"/>
              <a:t>Entropy is one of the criteria used to build the decision tree.</a:t>
            </a:r>
          </a:p>
          <a:p>
            <a:pPr algn="just">
              <a:lnSpc>
                <a:spcPct val="200000"/>
              </a:lnSpc>
            </a:pPr>
            <a:r>
              <a:rPr lang="en-IN" dirty="0"/>
              <a:t>It calculates the heterogeneity of the sample.</a:t>
            </a:r>
          </a:p>
          <a:p>
            <a:pPr algn="just">
              <a:lnSpc>
                <a:spcPct val="200000"/>
              </a:lnSpc>
            </a:pPr>
            <a:r>
              <a:rPr lang="en-IN" dirty="0"/>
              <a:t>The entropy is zero if the sample is completely homogeneous and it is equal to one if the sample is equally divided. </a:t>
            </a:r>
          </a:p>
          <a:p>
            <a:pPr algn="just">
              <a:lnSpc>
                <a:spcPct val="200000"/>
              </a:lnSpc>
            </a:pPr>
            <a:r>
              <a:rPr lang="en-IN" dirty="0"/>
              <a:t>Entropy is calculated using the below formula:</a:t>
            </a:r>
          </a:p>
        </p:txBody>
      </p:sp>
    </p:spTree>
    <p:extLst>
      <p:ext uri="{BB962C8B-B14F-4D97-AF65-F5344CB8AC3E}">
        <p14:creationId xmlns:p14="http://schemas.microsoft.com/office/powerpoint/2010/main" val="246269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hy Entropy and Information Gain is super important for Decision tree">
            <a:extLst>
              <a:ext uri="{FF2B5EF4-FFF2-40B4-BE49-F238E27FC236}">
                <a16:creationId xmlns:a16="http://schemas.microsoft.com/office/drawing/2014/main" id="{F71F86D2-1F95-4244-ACFB-86459E90202B}"/>
              </a:ext>
            </a:extLst>
          </p:cNvPr>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t="9399" r="1540"/>
          <a:stretch/>
        </p:blipFill>
        <p:spPr bwMode="auto">
          <a:xfrm>
            <a:off x="1059191" y="644577"/>
            <a:ext cx="10018539" cy="54375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932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cision Tree">
            <a:extLst>
              <a:ext uri="{FF2B5EF4-FFF2-40B4-BE49-F238E27FC236}">
                <a16:creationId xmlns:a16="http://schemas.microsoft.com/office/drawing/2014/main" id="{E004F0A1-CD1C-4C9E-AE79-EEF4CA5BC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56" y="18738"/>
            <a:ext cx="11062741" cy="6771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4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D40E-92D4-4F1B-A3BF-8AC945A42962}"/>
              </a:ext>
            </a:extLst>
          </p:cNvPr>
          <p:cNvSpPr>
            <a:spLocks noGrp="1"/>
          </p:cNvSpPr>
          <p:nvPr>
            <p:ph type="title"/>
          </p:nvPr>
        </p:nvSpPr>
        <p:spPr>
          <a:xfrm>
            <a:off x="403486" y="0"/>
            <a:ext cx="10515600" cy="1325563"/>
          </a:xfrm>
        </p:spPr>
        <p:txBody>
          <a:bodyPr/>
          <a:lstStyle/>
          <a:p>
            <a:r>
              <a:rPr lang="en-IN" dirty="0">
                <a:solidFill>
                  <a:srgbClr val="C00000"/>
                </a:solidFill>
              </a:rPr>
              <a:t>1. Information Gain:</a:t>
            </a:r>
          </a:p>
        </p:txBody>
      </p:sp>
      <p:sp>
        <p:nvSpPr>
          <p:cNvPr id="3" name="Content Placeholder 2">
            <a:extLst>
              <a:ext uri="{FF2B5EF4-FFF2-40B4-BE49-F238E27FC236}">
                <a16:creationId xmlns:a16="http://schemas.microsoft.com/office/drawing/2014/main" id="{017C790A-863F-409E-BB03-556C58C5B7BC}"/>
              </a:ext>
            </a:extLst>
          </p:cNvPr>
          <p:cNvSpPr>
            <a:spLocks noGrp="1"/>
          </p:cNvSpPr>
          <p:nvPr>
            <p:ph idx="1"/>
          </p:nvPr>
        </p:nvSpPr>
        <p:spPr>
          <a:xfrm>
            <a:off x="346648" y="1046637"/>
            <a:ext cx="11498704" cy="4424773"/>
          </a:xfrm>
        </p:spPr>
        <p:txBody>
          <a:bodyPr>
            <a:noAutofit/>
          </a:bodyPr>
          <a:lstStyle/>
          <a:p>
            <a:pPr algn="just">
              <a:lnSpc>
                <a:spcPct val="150000"/>
              </a:lnSpc>
            </a:pPr>
            <a:r>
              <a:rPr lang="en-US" dirty="0"/>
              <a:t>Information gain is the measurement of changes in entropy after the segmentation of a dataset based on an attribute.</a:t>
            </a:r>
          </a:p>
          <a:p>
            <a:pPr algn="just">
              <a:lnSpc>
                <a:spcPct val="150000"/>
              </a:lnSpc>
            </a:pPr>
            <a:r>
              <a:rPr lang="en-US" dirty="0"/>
              <a:t>It calculates how much information a feature provides us about a class.</a:t>
            </a:r>
          </a:p>
          <a:p>
            <a:pPr algn="just">
              <a:lnSpc>
                <a:spcPct val="150000"/>
              </a:lnSpc>
            </a:pPr>
            <a:r>
              <a:rPr lang="en-US" dirty="0"/>
              <a:t>According to the value of information gain, we split the node and build the decision tree.</a:t>
            </a:r>
          </a:p>
          <a:p>
            <a:pPr algn="just">
              <a:lnSpc>
                <a:spcPct val="150000"/>
              </a:lnSpc>
            </a:pPr>
            <a:r>
              <a:rPr lang="en-US" dirty="0"/>
              <a:t>A decision tree algorithm always tries to maximize the value of information gain, and a node/attribute having the highest information gain is split first. It can be calculated using the below formula:</a:t>
            </a:r>
          </a:p>
          <a:p>
            <a:pPr algn="just">
              <a:lnSpc>
                <a:spcPct val="150000"/>
              </a:lnSpc>
            </a:pPr>
            <a:endParaRPr lang="en-US" dirty="0">
              <a:solidFill>
                <a:srgbClr val="002060"/>
              </a:solidFill>
            </a:endParaRPr>
          </a:p>
        </p:txBody>
      </p:sp>
    </p:spTree>
    <p:extLst>
      <p:ext uri="{BB962C8B-B14F-4D97-AF65-F5344CB8AC3E}">
        <p14:creationId xmlns:p14="http://schemas.microsoft.com/office/powerpoint/2010/main" val="241867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Implementation of Decision Trees In Python">
            <a:extLst>
              <a:ext uri="{FF2B5EF4-FFF2-40B4-BE49-F238E27FC236}">
                <a16:creationId xmlns:a16="http://schemas.microsoft.com/office/drawing/2014/main" id="{A23F9C32-99FC-403B-B593-9B878CC77610}"/>
              </a:ext>
            </a:extLst>
          </p:cNvPr>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660" t="6250" r="454" b="5818"/>
          <a:stretch/>
        </p:blipFill>
        <p:spPr bwMode="auto">
          <a:xfrm>
            <a:off x="659567" y="2203554"/>
            <a:ext cx="10553076" cy="15289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911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xample1">
            <a:extLst>
              <a:ext uri="{FF2B5EF4-FFF2-40B4-BE49-F238E27FC236}">
                <a16:creationId xmlns:a16="http://schemas.microsoft.com/office/drawing/2014/main" id="{2F157578-2F18-403D-9181-C96FA57CE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155" y="475001"/>
            <a:ext cx="46005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D4228FB-EABA-490B-994D-A72CB01BB2D5}"/>
              </a:ext>
            </a:extLst>
          </p:cNvPr>
          <p:cNvSpPr/>
          <p:nvPr/>
        </p:nvSpPr>
        <p:spPr>
          <a:xfrm>
            <a:off x="214859" y="3103274"/>
            <a:ext cx="11762282" cy="3167919"/>
          </a:xfrm>
          <a:prstGeom prst="rect">
            <a:avLst/>
          </a:prstGeom>
        </p:spPr>
        <p:txBody>
          <a:bodyPr wrap="square">
            <a:spAutoFit/>
          </a:bodyPr>
          <a:lstStyle/>
          <a:p>
            <a:pPr>
              <a:lnSpc>
                <a:spcPct val="200000"/>
              </a:lnSpc>
            </a:pPr>
            <a:r>
              <a:rPr lang="en-IN" sz="2600" b="0" i="0" dirty="0">
                <a:solidFill>
                  <a:srgbClr val="002060"/>
                </a:solidFill>
                <a:effectLst/>
                <a:latin typeface="open sans"/>
              </a:rPr>
              <a:t>Entropy([29+,35-]) = -29/64*log2 (29/64) – 35/64*log2 (35/64) = 0.99</a:t>
            </a:r>
          </a:p>
          <a:p>
            <a:pPr>
              <a:lnSpc>
                <a:spcPct val="200000"/>
              </a:lnSpc>
            </a:pPr>
            <a:r>
              <a:rPr lang="en-IN" sz="2600" b="0" i="0" dirty="0">
                <a:solidFill>
                  <a:srgbClr val="002060"/>
                </a:solidFill>
                <a:effectLst/>
                <a:latin typeface="open sans"/>
              </a:rPr>
              <a:t>Entropy([21+,5-]) = -21/26*log2 (21/26) - 5/26*log2 (5/26) = 0.71</a:t>
            </a:r>
          </a:p>
          <a:p>
            <a:pPr>
              <a:lnSpc>
                <a:spcPct val="200000"/>
              </a:lnSpc>
            </a:pPr>
            <a:r>
              <a:rPr lang="en-IN" sz="2600" b="0" i="0" dirty="0">
                <a:solidFill>
                  <a:srgbClr val="002060"/>
                </a:solidFill>
                <a:effectLst/>
                <a:latin typeface="open sans"/>
              </a:rPr>
              <a:t>Entropy([8+,30-]) =  -8/38*log2 (8/38) - 30/38 *log2 (30/38) = 0.74</a:t>
            </a:r>
          </a:p>
          <a:p>
            <a:pPr>
              <a:lnSpc>
                <a:spcPct val="200000"/>
              </a:lnSpc>
            </a:pPr>
            <a:r>
              <a:rPr lang="en-IN" sz="2600" b="0" i="0" dirty="0">
                <a:solidFill>
                  <a:srgbClr val="002060"/>
                </a:solidFill>
                <a:effectLst/>
                <a:latin typeface="open sans"/>
              </a:rPr>
              <a:t>Information Gain([29+,35-]), A</a:t>
            </a:r>
            <a:r>
              <a:rPr lang="en-IN" b="0" i="0" dirty="0">
                <a:solidFill>
                  <a:srgbClr val="002060"/>
                </a:solidFill>
                <a:effectLst/>
                <a:latin typeface="open sans"/>
              </a:rPr>
              <a:t>1</a:t>
            </a:r>
            <a:r>
              <a:rPr lang="en-IN" sz="2600" b="0" i="0" dirty="0">
                <a:solidFill>
                  <a:srgbClr val="002060"/>
                </a:solidFill>
                <a:effectLst/>
                <a:latin typeface="open sans"/>
              </a:rPr>
              <a:t>) = 0.99 - (26/64)*0.71 - (38/64)*0.74 = </a:t>
            </a:r>
            <a:r>
              <a:rPr lang="en-IN" sz="2600" b="0" i="0" dirty="0">
                <a:solidFill>
                  <a:srgbClr val="002060"/>
                </a:solidFill>
                <a:effectLst/>
                <a:latin typeface="Symbol" panose="05050102010706020507" pitchFamily="18" charset="2"/>
              </a:rPr>
              <a:t>-</a:t>
            </a:r>
            <a:r>
              <a:rPr lang="en-IN" sz="2600" b="0" i="0" dirty="0">
                <a:solidFill>
                  <a:srgbClr val="002060"/>
                </a:solidFill>
                <a:effectLst/>
                <a:latin typeface="open sans"/>
              </a:rPr>
              <a:t> 0.15</a:t>
            </a:r>
          </a:p>
        </p:txBody>
      </p:sp>
    </p:spTree>
    <p:extLst>
      <p:ext uri="{BB962C8B-B14F-4D97-AF65-F5344CB8AC3E}">
        <p14:creationId xmlns:p14="http://schemas.microsoft.com/office/powerpoint/2010/main" val="195121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D40E-92D4-4F1B-A3BF-8AC945A42962}"/>
              </a:ext>
            </a:extLst>
          </p:cNvPr>
          <p:cNvSpPr>
            <a:spLocks noGrp="1"/>
          </p:cNvSpPr>
          <p:nvPr>
            <p:ph type="title"/>
          </p:nvPr>
        </p:nvSpPr>
        <p:spPr>
          <a:xfrm>
            <a:off x="403486" y="0"/>
            <a:ext cx="10515600" cy="1325563"/>
          </a:xfrm>
        </p:spPr>
        <p:txBody>
          <a:bodyPr/>
          <a:lstStyle/>
          <a:p>
            <a:r>
              <a:rPr lang="en-IN" b="1" dirty="0">
                <a:solidFill>
                  <a:srgbClr val="C00000"/>
                </a:solidFill>
              </a:rPr>
              <a:t>2. Gini Index:</a:t>
            </a:r>
          </a:p>
        </p:txBody>
      </p:sp>
      <p:sp>
        <p:nvSpPr>
          <p:cNvPr id="3" name="Content Placeholder 2">
            <a:extLst>
              <a:ext uri="{FF2B5EF4-FFF2-40B4-BE49-F238E27FC236}">
                <a16:creationId xmlns:a16="http://schemas.microsoft.com/office/drawing/2014/main" id="{017C790A-863F-409E-BB03-556C58C5B7BC}"/>
              </a:ext>
            </a:extLst>
          </p:cNvPr>
          <p:cNvSpPr>
            <a:spLocks noGrp="1"/>
          </p:cNvSpPr>
          <p:nvPr>
            <p:ph idx="1"/>
          </p:nvPr>
        </p:nvSpPr>
        <p:spPr>
          <a:xfrm>
            <a:off x="346648" y="1046637"/>
            <a:ext cx="11498704" cy="4424773"/>
          </a:xfrm>
        </p:spPr>
        <p:txBody>
          <a:bodyPr>
            <a:noAutofit/>
          </a:bodyPr>
          <a:lstStyle/>
          <a:p>
            <a:pPr algn="just">
              <a:lnSpc>
                <a:spcPct val="150000"/>
              </a:lnSpc>
            </a:pPr>
            <a:r>
              <a:rPr lang="en-US" dirty="0">
                <a:solidFill>
                  <a:srgbClr val="002060"/>
                </a:solidFill>
              </a:rPr>
              <a:t>Gini index is a measure of impurity or purity used while creating a decision tree in the CART(Classification and Regression Tree) algorithm.</a:t>
            </a:r>
          </a:p>
          <a:p>
            <a:pPr algn="just">
              <a:lnSpc>
                <a:spcPct val="150000"/>
              </a:lnSpc>
            </a:pPr>
            <a:r>
              <a:rPr lang="en-US" dirty="0">
                <a:solidFill>
                  <a:srgbClr val="002060"/>
                </a:solidFill>
              </a:rPr>
              <a:t>The value of the Gini index varies between 0 and 1.</a:t>
            </a:r>
          </a:p>
          <a:p>
            <a:pPr algn="just">
              <a:lnSpc>
                <a:spcPct val="150000"/>
              </a:lnSpc>
            </a:pPr>
            <a:r>
              <a:rPr lang="en-US" dirty="0">
                <a:solidFill>
                  <a:srgbClr val="002060"/>
                </a:solidFill>
              </a:rPr>
              <a:t>An attribute with the low Gini index should be preferred as compared to the high Gini index.</a:t>
            </a:r>
          </a:p>
          <a:p>
            <a:pPr algn="just">
              <a:lnSpc>
                <a:spcPct val="150000"/>
              </a:lnSpc>
            </a:pPr>
            <a:r>
              <a:rPr lang="en-US" dirty="0">
                <a:solidFill>
                  <a:srgbClr val="002060"/>
                </a:solidFill>
              </a:rPr>
              <a:t>It only creates binary splits, and the CART algorithm uses the Gini index to create binary splits.</a:t>
            </a:r>
          </a:p>
          <a:p>
            <a:pPr algn="just">
              <a:lnSpc>
                <a:spcPct val="150000"/>
              </a:lnSpc>
            </a:pPr>
            <a:r>
              <a:rPr lang="en-US" dirty="0">
                <a:solidFill>
                  <a:srgbClr val="002060"/>
                </a:solidFill>
              </a:rPr>
              <a:t>Gini index can be calculated using the below formula:</a:t>
            </a:r>
          </a:p>
          <a:p>
            <a:pPr algn="just">
              <a:lnSpc>
                <a:spcPct val="150000"/>
              </a:lnSpc>
            </a:pPr>
            <a:endParaRPr lang="en-US" dirty="0">
              <a:solidFill>
                <a:srgbClr val="002060"/>
              </a:solidFill>
            </a:endParaRPr>
          </a:p>
        </p:txBody>
      </p:sp>
    </p:spTree>
    <p:extLst>
      <p:ext uri="{BB962C8B-B14F-4D97-AF65-F5344CB8AC3E}">
        <p14:creationId xmlns:p14="http://schemas.microsoft.com/office/powerpoint/2010/main" val="313627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art - How to derive equation of Gini index used in Decision Trees? - Cross  Validated">
            <a:extLst>
              <a:ext uri="{FF2B5EF4-FFF2-40B4-BE49-F238E27FC236}">
                <a16:creationId xmlns:a16="http://schemas.microsoft.com/office/drawing/2014/main" id="{A4972003-6AAB-45E3-AC2C-C13E7DA25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957" y="2143594"/>
            <a:ext cx="5972079" cy="224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639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D40E-92D4-4F1B-A3BF-8AC945A42962}"/>
              </a:ext>
            </a:extLst>
          </p:cNvPr>
          <p:cNvSpPr>
            <a:spLocks noGrp="1"/>
          </p:cNvSpPr>
          <p:nvPr>
            <p:ph type="title"/>
          </p:nvPr>
        </p:nvSpPr>
        <p:spPr>
          <a:xfrm>
            <a:off x="523407" y="320155"/>
            <a:ext cx="10515600" cy="1325563"/>
          </a:xfrm>
        </p:spPr>
        <p:txBody>
          <a:bodyPr/>
          <a:lstStyle/>
          <a:p>
            <a:r>
              <a:rPr lang="en-IN" b="1" dirty="0">
                <a:solidFill>
                  <a:srgbClr val="C00000"/>
                </a:solidFill>
              </a:rPr>
              <a:t>Decision Tree Classification Algorithm</a:t>
            </a:r>
          </a:p>
        </p:txBody>
      </p:sp>
      <p:sp>
        <p:nvSpPr>
          <p:cNvPr id="3" name="Content Placeholder 2">
            <a:extLst>
              <a:ext uri="{FF2B5EF4-FFF2-40B4-BE49-F238E27FC236}">
                <a16:creationId xmlns:a16="http://schemas.microsoft.com/office/drawing/2014/main" id="{017C790A-863F-409E-BB03-556C58C5B7BC}"/>
              </a:ext>
            </a:extLst>
          </p:cNvPr>
          <p:cNvSpPr>
            <a:spLocks noGrp="1"/>
          </p:cNvSpPr>
          <p:nvPr>
            <p:ph idx="1"/>
          </p:nvPr>
        </p:nvSpPr>
        <p:spPr>
          <a:xfrm>
            <a:off x="418476" y="1465835"/>
            <a:ext cx="11145186" cy="4515239"/>
          </a:xfrm>
        </p:spPr>
        <p:txBody>
          <a:bodyPr>
            <a:normAutofit fontScale="92500" lnSpcReduction="20000"/>
          </a:bodyPr>
          <a:lstStyle/>
          <a:p>
            <a:pPr algn="just">
              <a:lnSpc>
                <a:spcPct val="200000"/>
              </a:lnSpc>
            </a:pPr>
            <a:r>
              <a:rPr lang="en-IN" dirty="0">
                <a:solidFill>
                  <a:srgbClr val="002060"/>
                </a:solidFill>
              </a:rPr>
              <a:t>Decision Tree is a </a:t>
            </a:r>
            <a:r>
              <a:rPr lang="en-IN" b="1" dirty="0">
                <a:solidFill>
                  <a:srgbClr val="002060"/>
                </a:solidFill>
              </a:rPr>
              <a:t>Supervised learning technique </a:t>
            </a:r>
            <a:r>
              <a:rPr lang="en-IN" dirty="0">
                <a:solidFill>
                  <a:srgbClr val="002060"/>
                </a:solidFill>
              </a:rPr>
              <a:t>that can be used for both classification and Regression problems, but mostly it is preferred for solving Classification problems. </a:t>
            </a:r>
          </a:p>
          <a:p>
            <a:pPr algn="just">
              <a:lnSpc>
                <a:spcPct val="200000"/>
              </a:lnSpc>
            </a:pPr>
            <a:r>
              <a:rPr lang="en-IN" dirty="0">
                <a:solidFill>
                  <a:srgbClr val="002060"/>
                </a:solidFill>
              </a:rPr>
              <a:t>It is a tree-structured classifier, where</a:t>
            </a:r>
            <a:r>
              <a:rPr lang="en-IN" b="1" dirty="0">
                <a:solidFill>
                  <a:srgbClr val="002060"/>
                </a:solidFill>
              </a:rPr>
              <a:t> internal nodes represent the features of a dataset, branches represent the decision rules</a:t>
            </a:r>
            <a:r>
              <a:rPr lang="en-IN" dirty="0">
                <a:solidFill>
                  <a:srgbClr val="002060"/>
                </a:solidFill>
              </a:rPr>
              <a:t> and </a:t>
            </a:r>
            <a:r>
              <a:rPr lang="en-IN" b="1" dirty="0">
                <a:solidFill>
                  <a:srgbClr val="002060"/>
                </a:solidFill>
              </a:rPr>
              <a:t>each leaf node represents the outcome.</a:t>
            </a:r>
            <a:endParaRPr lang="en-IN" dirty="0">
              <a:solidFill>
                <a:srgbClr val="002060"/>
              </a:solidFill>
            </a:endParaRPr>
          </a:p>
        </p:txBody>
      </p:sp>
    </p:spTree>
    <p:extLst>
      <p:ext uri="{BB962C8B-B14F-4D97-AF65-F5344CB8AC3E}">
        <p14:creationId xmlns:p14="http://schemas.microsoft.com/office/powerpoint/2010/main" val="42056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1B288B9E-4B30-4C22-9AEC-3A0D8126FFFA}"/>
              </a:ext>
            </a:extLst>
          </p:cNvPr>
          <p:cNvGrpSpPr/>
          <p:nvPr/>
        </p:nvGrpSpPr>
        <p:grpSpPr>
          <a:xfrm>
            <a:off x="4386092" y="2384154"/>
            <a:ext cx="4451759" cy="3688126"/>
            <a:chOff x="687413" y="3948021"/>
            <a:chExt cx="3006781" cy="2491012"/>
          </a:xfrm>
        </p:grpSpPr>
        <p:grpSp>
          <p:nvGrpSpPr>
            <p:cNvPr id="122" name="Group 121">
              <a:extLst>
                <a:ext uri="{FF2B5EF4-FFF2-40B4-BE49-F238E27FC236}">
                  <a16:creationId xmlns:a16="http://schemas.microsoft.com/office/drawing/2014/main" id="{90A9A383-ADDA-46B9-AC71-4AD5468D39E5}"/>
                </a:ext>
              </a:extLst>
            </p:cNvPr>
            <p:cNvGrpSpPr/>
            <p:nvPr/>
          </p:nvGrpSpPr>
          <p:grpSpPr>
            <a:xfrm>
              <a:off x="687413" y="3948021"/>
              <a:ext cx="3006781" cy="2491012"/>
              <a:chOff x="481137" y="3535052"/>
              <a:chExt cx="3006781" cy="2491012"/>
            </a:xfrm>
          </p:grpSpPr>
          <p:cxnSp>
            <p:nvCxnSpPr>
              <p:cNvPr id="155" name="Straight Connector 154">
                <a:extLst>
                  <a:ext uri="{FF2B5EF4-FFF2-40B4-BE49-F238E27FC236}">
                    <a16:creationId xmlns:a16="http://schemas.microsoft.com/office/drawing/2014/main" id="{A2108E22-22E4-46D8-8C1E-E480DFE8C2A0}"/>
                  </a:ext>
                </a:extLst>
              </p:cNvPr>
              <p:cNvCxnSpPr/>
              <p:nvPr/>
            </p:nvCxnSpPr>
            <p:spPr>
              <a:xfrm>
                <a:off x="678729" y="3535052"/>
                <a:ext cx="0" cy="2491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7829848-8B1A-4B1A-98BB-10C0C84DAB36}"/>
                  </a:ext>
                </a:extLst>
              </p:cNvPr>
              <p:cNvCxnSpPr/>
              <p:nvPr/>
            </p:nvCxnSpPr>
            <p:spPr>
              <a:xfrm>
                <a:off x="481137" y="5854045"/>
                <a:ext cx="30067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3" name="Oval 122">
              <a:extLst>
                <a:ext uri="{FF2B5EF4-FFF2-40B4-BE49-F238E27FC236}">
                  <a16:creationId xmlns:a16="http://schemas.microsoft.com/office/drawing/2014/main" id="{EF809C50-66D2-4C6D-A707-AE29B6646F51}"/>
                </a:ext>
              </a:extLst>
            </p:cNvPr>
            <p:cNvSpPr/>
            <p:nvPr/>
          </p:nvSpPr>
          <p:spPr>
            <a:xfrm>
              <a:off x="1058239" y="4009422"/>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9104C0F-262A-452D-A012-B1F11FD3D179}"/>
                </a:ext>
              </a:extLst>
            </p:cNvPr>
            <p:cNvSpPr/>
            <p:nvPr/>
          </p:nvSpPr>
          <p:spPr>
            <a:xfrm>
              <a:off x="1921571" y="4016132"/>
              <a:ext cx="190835" cy="190835"/>
            </a:xfrm>
            <a:prstGeom prst="ellipse">
              <a:avLst/>
            </a:prstGeom>
            <a:solidFill>
              <a:srgbClr val="2ECC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F94CA64-F87E-48F3-953E-916715AF4DAE}"/>
                </a:ext>
              </a:extLst>
            </p:cNvPr>
            <p:cNvSpPr/>
            <p:nvPr/>
          </p:nvSpPr>
          <p:spPr>
            <a:xfrm>
              <a:off x="1446837" y="4456201"/>
              <a:ext cx="190835" cy="190835"/>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F27A722-541F-4097-AA6E-A799E99F4CB5}"/>
                </a:ext>
              </a:extLst>
            </p:cNvPr>
            <p:cNvSpPr/>
            <p:nvPr/>
          </p:nvSpPr>
          <p:spPr>
            <a:xfrm>
              <a:off x="1441590" y="4016132"/>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5F0E4C95-96F6-4A42-80FE-CF84044BFA18}"/>
                </a:ext>
              </a:extLst>
            </p:cNvPr>
            <p:cNvSpPr/>
            <p:nvPr/>
          </p:nvSpPr>
          <p:spPr>
            <a:xfrm>
              <a:off x="2043736" y="4771861"/>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18E094C-52C6-4DBB-9CAE-FCE848E3F00C}"/>
                </a:ext>
              </a:extLst>
            </p:cNvPr>
            <p:cNvSpPr/>
            <p:nvPr/>
          </p:nvSpPr>
          <p:spPr>
            <a:xfrm>
              <a:off x="2043736" y="5137965"/>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21CD320A-B6C4-461B-B96F-A51F29019244}"/>
                </a:ext>
              </a:extLst>
            </p:cNvPr>
            <p:cNvSpPr/>
            <p:nvPr/>
          </p:nvSpPr>
          <p:spPr>
            <a:xfrm>
              <a:off x="2043736" y="5504068"/>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41BBF04F-3BBA-4D6B-9DE4-3EC5DBEF6604}"/>
                </a:ext>
              </a:extLst>
            </p:cNvPr>
            <p:cNvSpPr/>
            <p:nvPr/>
          </p:nvSpPr>
          <p:spPr>
            <a:xfrm>
              <a:off x="1058238" y="4810377"/>
              <a:ext cx="190835" cy="190835"/>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C722D264-A8FB-4A2B-94FC-A14D06B3726A}"/>
                </a:ext>
              </a:extLst>
            </p:cNvPr>
            <p:cNvSpPr/>
            <p:nvPr/>
          </p:nvSpPr>
          <p:spPr>
            <a:xfrm>
              <a:off x="1446797" y="4817814"/>
              <a:ext cx="190835" cy="190835"/>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BB4A7FFE-4852-4778-974A-074CD06E209E}"/>
                </a:ext>
              </a:extLst>
            </p:cNvPr>
            <p:cNvSpPr/>
            <p:nvPr/>
          </p:nvSpPr>
          <p:spPr>
            <a:xfrm>
              <a:off x="1439357" y="5193006"/>
              <a:ext cx="190835" cy="190835"/>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99F112C-2335-4AC6-9DCF-D66F1757573E}"/>
                </a:ext>
              </a:extLst>
            </p:cNvPr>
            <p:cNvSpPr/>
            <p:nvPr/>
          </p:nvSpPr>
          <p:spPr>
            <a:xfrm>
              <a:off x="1050981" y="5536383"/>
              <a:ext cx="190835" cy="190835"/>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EAAEAADC-A54F-4F89-88CD-0E3BFCCBE8E4}"/>
                </a:ext>
              </a:extLst>
            </p:cNvPr>
            <p:cNvSpPr/>
            <p:nvPr/>
          </p:nvSpPr>
          <p:spPr>
            <a:xfrm>
              <a:off x="1439357" y="5930069"/>
              <a:ext cx="190835" cy="190835"/>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A4A28538-E578-4FFF-8D1C-5A8EB7A628B6}"/>
                </a:ext>
              </a:extLst>
            </p:cNvPr>
            <p:cNvSpPr/>
            <p:nvPr/>
          </p:nvSpPr>
          <p:spPr>
            <a:xfrm>
              <a:off x="2337231" y="4016132"/>
              <a:ext cx="190835" cy="190835"/>
            </a:xfrm>
            <a:prstGeom prst="ellipse">
              <a:avLst/>
            </a:prstGeom>
            <a:solidFill>
              <a:srgbClr val="2ECC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F82DC4B9-092E-443E-9AE3-35E1EC03E5E8}"/>
                </a:ext>
              </a:extLst>
            </p:cNvPr>
            <p:cNvSpPr/>
            <p:nvPr/>
          </p:nvSpPr>
          <p:spPr>
            <a:xfrm>
              <a:off x="2337231" y="4407241"/>
              <a:ext cx="190835" cy="190835"/>
            </a:xfrm>
            <a:prstGeom prst="ellipse">
              <a:avLst/>
            </a:prstGeom>
            <a:solidFill>
              <a:srgbClr val="2ECC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E7B2060-C4D7-49A6-BADA-3E8028ABC750}"/>
                </a:ext>
              </a:extLst>
            </p:cNvPr>
            <p:cNvSpPr/>
            <p:nvPr/>
          </p:nvSpPr>
          <p:spPr>
            <a:xfrm>
              <a:off x="2686930" y="4407241"/>
              <a:ext cx="190835" cy="190835"/>
            </a:xfrm>
            <a:prstGeom prst="ellipse">
              <a:avLst/>
            </a:prstGeom>
            <a:solidFill>
              <a:srgbClr val="2ECC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62F45286-1A77-48AD-B55A-3A048CAB479B}"/>
                </a:ext>
              </a:extLst>
            </p:cNvPr>
            <p:cNvSpPr/>
            <p:nvPr/>
          </p:nvSpPr>
          <p:spPr>
            <a:xfrm>
              <a:off x="2528066" y="4754613"/>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DF7AB144-EFE1-454A-BB9C-8B5E39A3053A}"/>
                </a:ext>
              </a:extLst>
            </p:cNvPr>
            <p:cNvSpPr/>
            <p:nvPr/>
          </p:nvSpPr>
          <p:spPr>
            <a:xfrm>
              <a:off x="2976491" y="4754613"/>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24462DEB-F47F-4FB8-93DA-DF6A8239789F}"/>
                </a:ext>
              </a:extLst>
            </p:cNvPr>
            <p:cNvSpPr/>
            <p:nvPr/>
          </p:nvSpPr>
          <p:spPr>
            <a:xfrm>
              <a:off x="3414805" y="4754613"/>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41DF84E-3E16-41C7-8268-4D25E68EE615}"/>
                </a:ext>
              </a:extLst>
            </p:cNvPr>
            <p:cNvSpPr/>
            <p:nvPr/>
          </p:nvSpPr>
          <p:spPr>
            <a:xfrm>
              <a:off x="3211577" y="5042760"/>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B153CDB-B978-414B-A11D-DFE0D50F196E}"/>
                </a:ext>
              </a:extLst>
            </p:cNvPr>
            <p:cNvSpPr/>
            <p:nvPr/>
          </p:nvSpPr>
          <p:spPr>
            <a:xfrm>
              <a:off x="2743440" y="5053580"/>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0EFCAE3-15BA-4DC1-9A38-3058BD29B36F}"/>
                </a:ext>
              </a:extLst>
            </p:cNvPr>
            <p:cNvSpPr/>
            <p:nvPr/>
          </p:nvSpPr>
          <p:spPr>
            <a:xfrm>
              <a:off x="2528066" y="5407482"/>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16C2B23-AAFF-4031-B295-1E25503E27CD}"/>
                </a:ext>
              </a:extLst>
            </p:cNvPr>
            <p:cNvSpPr/>
            <p:nvPr/>
          </p:nvSpPr>
          <p:spPr>
            <a:xfrm>
              <a:off x="2528066" y="5722376"/>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4C3394FE-62B3-4F5B-8824-B0A6D465447B}"/>
                </a:ext>
              </a:extLst>
            </p:cNvPr>
            <p:cNvSpPr/>
            <p:nvPr/>
          </p:nvSpPr>
          <p:spPr>
            <a:xfrm>
              <a:off x="2528066" y="6025486"/>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CC72F701-C3FB-4F7B-AFDF-F39CBB4A4191}"/>
                </a:ext>
              </a:extLst>
            </p:cNvPr>
            <p:cNvSpPr/>
            <p:nvPr/>
          </p:nvSpPr>
          <p:spPr>
            <a:xfrm>
              <a:off x="2864021" y="6025486"/>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59691CBB-AD84-4BAF-A01A-047C955EC63E}"/>
                </a:ext>
              </a:extLst>
            </p:cNvPr>
            <p:cNvSpPr/>
            <p:nvPr/>
          </p:nvSpPr>
          <p:spPr>
            <a:xfrm>
              <a:off x="2864022" y="5725177"/>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A53F011-823E-4C31-8C9B-9A0AB5D8B051}"/>
                </a:ext>
              </a:extLst>
            </p:cNvPr>
            <p:cNvSpPr/>
            <p:nvPr/>
          </p:nvSpPr>
          <p:spPr>
            <a:xfrm>
              <a:off x="2864023" y="5403735"/>
              <a:ext cx="190835" cy="190835"/>
            </a:xfrm>
            <a:prstGeom prst="ellipse">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670AB02F-1498-43FC-BD7C-CA3CD23D0A24}"/>
                </a:ext>
              </a:extLst>
            </p:cNvPr>
            <p:cNvSpPr/>
            <p:nvPr/>
          </p:nvSpPr>
          <p:spPr>
            <a:xfrm>
              <a:off x="2042118" y="5930069"/>
              <a:ext cx="190835" cy="190835"/>
            </a:xfrm>
            <a:prstGeom prst="ellipse">
              <a:avLst/>
            </a:prstGeom>
            <a:solidFill>
              <a:srgbClr val="2ECC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5D70DA7-86C2-482F-909A-9695D4BD1733}"/>
                </a:ext>
              </a:extLst>
            </p:cNvPr>
            <p:cNvSpPr/>
            <p:nvPr/>
          </p:nvSpPr>
          <p:spPr>
            <a:xfrm>
              <a:off x="3064743" y="4024623"/>
              <a:ext cx="190835" cy="190835"/>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157D29D-6FD8-48B6-AE0F-4638E502418C}"/>
                </a:ext>
              </a:extLst>
            </p:cNvPr>
            <p:cNvSpPr/>
            <p:nvPr/>
          </p:nvSpPr>
          <p:spPr>
            <a:xfrm>
              <a:off x="3384372" y="4388342"/>
              <a:ext cx="190835" cy="190835"/>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4F0C637-566C-4C53-860C-18C1E63A6DD9}"/>
                </a:ext>
              </a:extLst>
            </p:cNvPr>
            <p:cNvSpPr/>
            <p:nvPr/>
          </p:nvSpPr>
          <p:spPr>
            <a:xfrm>
              <a:off x="3334949" y="5391750"/>
              <a:ext cx="190835" cy="190835"/>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BF3252D-74C2-431F-9671-3C205C61760B}"/>
                </a:ext>
              </a:extLst>
            </p:cNvPr>
            <p:cNvSpPr/>
            <p:nvPr/>
          </p:nvSpPr>
          <p:spPr>
            <a:xfrm>
              <a:off x="3334949" y="6021304"/>
              <a:ext cx="190835" cy="190835"/>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2DE93E5-C657-4B02-B8E2-3647F687D277}"/>
                </a:ext>
              </a:extLst>
            </p:cNvPr>
            <p:cNvSpPr/>
            <p:nvPr/>
          </p:nvSpPr>
          <p:spPr>
            <a:xfrm>
              <a:off x="1050981" y="5925886"/>
              <a:ext cx="190835" cy="190835"/>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b="1" dirty="0">
                <a:solidFill>
                  <a:schemeClr val="accent2">
                    <a:lumMod val="75000"/>
                  </a:schemeClr>
                </a:solidFill>
              </a:rPr>
              <a:t>Learning Decision Trees with Supervision</a:t>
            </a:r>
          </a:p>
        </p:txBody>
      </p:sp>
      <p:sp>
        <p:nvSpPr>
          <p:cNvPr id="95" name="Content Placeholder 2">
            <a:extLst>
              <a:ext uri="{FF2B5EF4-FFF2-40B4-BE49-F238E27FC236}">
                <a16:creationId xmlns:a16="http://schemas.microsoft.com/office/drawing/2014/main" id="{DB073934-0758-43B0-8270-D0FA7626EB0E}"/>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IN" dirty="0">
                <a:latin typeface="Abadi Extra Light" panose="020B0204020104020204" pitchFamily="34" charset="0"/>
              </a:rPr>
              <a:t>The basic idea is very simple</a:t>
            </a:r>
          </a:p>
          <a:p>
            <a:pPr marL="0" indent="0">
              <a:buNone/>
            </a:pPr>
            <a:endParaRPr lang="en-IN" sz="900" dirty="0">
              <a:latin typeface="Abadi Extra Light" panose="020B0204020104020204" pitchFamily="34" charset="0"/>
            </a:endParaRPr>
          </a:p>
          <a:p>
            <a:pPr>
              <a:buFont typeface="Wingdings" panose="05000000000000000000" pitchFamily="2" charset="2"/>
              <a:buChar char="§"/>
            </a:pPr>
            <a:r>
              <a:rPr lang="en-IN" dirty="0">
                <a:latin typeface="Abadi Extra Light" panose="020B0204020104020204" pitchFamily="34" charset="0"/>
              </a:rPr>
              <a:t>Recursively partition the training data into homogeneous regions</a:t>
            </a:r>
          </a:p>
          <a:p>
            <a:pPr marL="0" indent="0">
              <a:buNone/>
            </a:pPr>
            <a:endParaRPr lang="en-IN" dirty="0">
              <a:latin typeface="Abadi Extra Light" panose="020B0204020104020204" pitchFamily="34" charset="0"/>
            </a:endParaRPr>
          </a:p>
          <a:p>
            <a:pPr marL="0" indent="0">
              <a:buNone/>
            </a:pPr>
            <a:endParaRPr lang="en-IN" dirty="0">
              <a:latin typeface="Abadi Extra Light" panose="020B0204020104020204" pitchFamily="34" charset="0"/>
            </a:endParaRPr>
          </a:p>
          <a:p>
            <a:pPr marL="0" indent="0">
              <a:buNone/>
            </a:pPr>
            <a:endParaRPr lang="en-IN" dirty="0">
              <a:latin typeface="Abadi Extra Light" panose="020B0204020104020204" pitchFamily="34" charset="0"/>
            </a:endParaRPr>
          </a:p>
          <a:p>
            <a:pPr marL="0" indent="0">
              <a:buNone/>
            </a:pPr>
            <a:endParaRPr lang="en-IN" dirty="0">
              <a:latin typeface="Abadi Extra Light" panose="020B0204020104020204" pitchFamily="34" charset="0"/>
            </a:endParaRPr>
          </a:p>
          <a:p>
            <a:pPr marL="0" indent="0">
              <a:buNone/>
            </a:pPr>
            <a:endParaRPr lang="en-IN" dirty="0">
              <a:latin typeface="Abadi Extra Light" panose="020B0204020104020204" pitchFamily="34" charset="0"/>
            </a:endParaRPr>
          </a:p>
          <a:p>
            <a:pPr marL="0" indent="0">
              <a:buNone/>
            </a:pPr>
            <a:endParaRPr lang="en-IN" dirty="0">
              <a:latin typeface="Abadi Extra Light" panose="020B0204020104020204" pitchFamily="34" charset="0"/>
            </a:endParaRPr>
          </a:p>
          <a:p>
            <a:pPr marL="0" indent="0">
              <a:buNone/>
            </a:pPr>
            <a:endParaRPr lang="en-IN" dirty="0">
              <a:latin typeface="Abadi Extra Light" panose="020B0204020104020204" pitchFamily="34" charset="0"/>
            </a:endParaRPr>
          </a:p>
          <a:p>
            <a:pPr>
              <a:buFont typeface="Wingdings" panose="05000000000000000000" pitchFamily="2" charset="2"/>
              <a:buChar char="§"/>
            </a:pPr>
            <a:r>
              <a:rPr lang="en-IN" dirty="0">
                <a:latin typeface="Abadi Extra Light" panose="020B0204020104020204" pitchFamily="34" charset="0"/>
              </a:rPr>
              <a:t>Within each group, fit a simple supervised learner (e.g., predict the majority label)</a:t>
            </a:r>
            <a:endParaRPr lang="en-GB" dirty="0">
              <a:solidFill>
                <a:srgbClr val="0000FF"/>
              </a:solidFill>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sz="1100" dirty="0">
              <a:latin typeface="Abadi Extra Light" panose="020B0204020104020204" pitchFamily="34" charset="0"/>
            </a:endParaRPr>
          </a:p>
          <a:p>
            <a:pPr marL="0" indent="0">
              <a:buNone/>
            </a:pPr>
            <a:endParaRPr lang="en-GB" sz="1100" dirty="0">
              <a:latin typeface="Abadi Extra Light" panose="020B0204020104020204" pitchFamily="34" charset="0"/>
            </a:endParaRPr>
          </a:p>
        </p:txBody>
      </p:sp>
      <p:sp>
        <p:nvSpPr>
          <p:cNvPr id="96" name="Rectangle 95">
            <a:extLst>
              <a:ext uri="{FF2B5EF4-FFF2-40B4-BE49-F238E27FC236}">
                <a16:creationId xmlns:a16="http://schemas.microsoft.com/office/drawing/2014/main" id="{5A24D53E-ACBE-4A2F-AB45-AC8CC41C5629}"/>
              </a:ext>
            </a:extLst>
          </p:cNvPr>
          <p:cNvSpPr/>
          <p:nvPr/>
        </p:nvSpPr>
        <p:spPr>
          <a:xfrm>
            <a:off x="6937098" y="4416731"/>
            <a:ext cx="1141968" cy="1407468"/>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E94027C3-595C-4B58-89C0-642F7CA60F50}"/>
              </a:ext>
            </a:extLst>
          </p:cNvPr>
          <p:cNvSpPr/>
          <p:nvPr/>
        </p:nvSpPr>
        <p:spPr>
          <a:xfrm>
            <a:off x="6079049" y="2396789"/>
            <a:ext cx="1696190" cy="1025962"/>
          </a:xfrm>
          <a:prstGeom prst="rect">
            <a:avLst/>
          </a:prstGeom>
          <a:solidFill>
            <a:srgbClr val="2ECC7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2F35FE4-8E4B-43E0-91C0-189AA33C117C}"/>
              </a:ext>
            </a:extLst>
          </p:cNvPr>
          <p:cNvSpPr/>
          <p:nvPr/>
        </p:nvSpPr>
        <p:spPr>
          <a:xfrm>
            <a:off x="4680458" y="2900308"/>
            <a:ext cx="1428386" cy="2910680"/>
          </a:xfrm>
          <a:prstGeom prst="rect">
            <a:avLst/>
          </a:prstGeom>
          <a:solidFill>
            <a:srgbClr val="00B0F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4E8F283-298C-475D-9CD3-0FA997D7BB17}"/>
              </a:ext>
            </a:extLst>
          </p:cNvPr>
          <p:cNvSpPr/>
          <p:nvPr/>
        </p:nvSpPr>
        <p:spPr>
          <a:xfrm>
            <a:off x="4694693" y="2382435"/>
            <a:ext cx="1399158" cy="509951"/>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44C106F-BE5A-42E4-878D-9DCD0C9961FA}"/>
              </a:ext>
            </a:extLst>
          </p:cNvPr>
          <p:cNvSpPr/>
          <p:nvPr/>
        </p:nvSpPr>
        <p:spPr>
          <a:xfrm>
            <a:off x="6109602" y="3419097"/>
            <a:ext cx="813909" cy="1782066"/>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B10E0B3A-71E7-4F8F-A3D0-859796CD02DA}"/>
              </a:ext>
            </a:extLst>
          </p:cNvPr>
          <p:cNvCxnSpPr>
            <a:cxnSpLocks/>
          </p:cNvCxnSpPr>
          <p:nvPr/>
        </p:nvCxnSpPr>
        <p:spPr>
          <a:xfrm>
            <a:off x="6093852" y="2384154"/>
            <a:ext cx="1" cy="3433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B82568F-6831-4CBE-B52E-8FD9F1263301}"/>
              </a:ext>
            </a:extLst>
          </p:cNvPr>
          <p:cNvCxnSpPr>
            <a:cxnSpLocks/>
          </p:cNvCxnSpPr>
          <p:nvPr/>
        </p:nvCxnSpPr>
        <p:spPr>
          <a:xfrm flipV="1">
            <a:off x="6093852" y="3416462"/>
            <a:ext cx="2721140" cy="41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EB72EC9-D9D2-4405-9F88-A6CEB2588A5F}"/>
              </a:ext>
            </a:extLst>
          </p:cNvPr>
          <p:cNvCxnSpPr>
            <a:cxnSpLocks/>
          </p:cNvCxnSpPr>
          <p:nvPr/>
        </p:nvCxnSpPr>
        <p:spPr>
          <a:xfrm>
            <a:off x="6933281" y="3409856"/>
            <a:ext cx="1" cy="2401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DA6A126-A325-4F3B-8B36-5086248648A1}"/>
              </a:ext>
            </a:extLst>
          </p:cNvPr>
          <p:cNvCxnSpPr>
            <a:cxnSpLocks/>
          </p:cNvCxnSpPr>
          <p:nvPr/>
        </p:nvCxnSpPr>
        <p:spPr>
          <a:xfrm>
            <a:off x="6918982" y="4410441"/>
            <a:ext cx="19014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8C617C2-0444-4DE1-ADCC-9AFDD25D612E}"/>
              </a:ext>
            </a:extLst>
          </p:cNvPr>
          <p:cNvCxnSpPr>
            <a:cxnSpLocks/>
          </p:cNvCxnSpPr>
          <p:nvPr/>
        </p:nvCxnSpPr>
        <p:spPr>
          <a:xfrm flipV="1">
            <a:off x="4667435" y="2900308"/>
            <a:ext cx="14264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0CB69E9-193E-4A65-9833-CD317D508EBB}"/>
              </a:ext>
            </a:extLst>
          </p:cNvPr>
          <p:cNvCxnSpPr>
            <a:cxnSpLocks/>
          </p:cNvCxnSpPr>
          <p:nvPr/>
        </p:nvCxnSpPr>
        <p:spPr>
          <a:xfrm>
            <a:off x="7775239" y="2396789"/>
            <a:ext cx="759" cy="1019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D4EDC92-AEA4-4CDF-A643-F31BE34FE3CB}"/>
              </a:ext>
            </a:extLst>
          </p:cNvPr>
          <p:cNvCxnSpPr>
            <a:cxnSpLocks/>
          </p:cNvCxnSpPr>
          <p:nvPr/>
        </p:nvCxnSpPr>
        <p:spPr>
          <a:xfrm>
            <a:off x="6093852" y="5198512"/>
            <a:ext cx="8394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9C40B2F-2C39-4773-84D5-A793D95E62C8}"/>
              </a:ext>
            </a:extLst>
          </p:cNvPr>
          <p:cNvCxnSpPr>
            <a:cxnSpLocks/>
          </p:cNvCxnSpPr>
          <p:nvPr/>
        </p:nvCxnSpPr>
        <p:spPr>
          <a:xfrm>
            <a:off x="8079068" y="4406245"/>
            <a:ext cx="0" cy="1417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961FC68A-E640-4577-B68C-0B3DF94DFC98}"/>
              </a:ext>
            </a:extLst>
          </p:cNvPr>
          <p:cNvSpPr/>
          <p:nvPr/>
        </p:nvSpPr>
        <p:spPr>
          <a:xfrm>
            <a:off x="7775239" y="2401967"/>
            <a:ext cx="1039753" cy="1020783"/>
          </a:xfrm>
          <a:prstGeom prst="rect">
            <a:avLst/>
          </a:prstGeom>
          <a:solidFill>
            <a:srgbClr val="00B0F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446D747-84E4-4FDC-B7C6-66B10021DC6F}"/>
              </a:ext>
            </a:extLst>
          </p:cNvPr>
          <p:cNvSpPr/>
          <p:nvPr/>
        </p:nvSpPr>
        <p:spPr>
          <a:xfrm>
            <a:off x="6093851" y="5201162"/>
            <a:ext cx="839428" cy="629782"/>
          </a:xfrm>
          <a:prstGeom prst="rect">
            <a:avLst/>
          </a:prstGeom>
          <a:solidFill>
            <a:srgbClr val="2ECC7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4AA85403-A956-4744-BD71-3EF33DE4C73D}"/>
              </a:ext>
            </a:extLst>
          </p:cNvPr>
          <p:cNvSpPr/>
          <p:nvPr/>
        </p:nvSpPr>
        <p:spPr>
          <a:xfrm>
            <a:off x="8079067" y="4417865"/>
            <a:ext cx="735926" cy="1383290"/>
          </a:xfrm>
          <a:prstGeom prst="rect">
            <a:avLst/>
          </a:prstGeom>
          <a:solidFill>
            <a:srgbClr val="00B0F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7BAEF57-C8BB-4F7F-85F4-F030491C774E}"/>
              </a:ext>
            </a:extLst>
          </p:cNvPr>
          <p:cNvSpPr/>
          <p:nvPr/>
        </p:nvSpPr>
        <p:spPr>
          <a:xfrm>
            <a:off x="6933281" y="3420657"/>
            <a:ext cx="1881712" cy="985587"/>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2">
            <a:extLst>
              <a:ext uri="{FF2B5EF4-FFF2-40B4-BE49-F238E27FC236}">
                <a16:creationId xmlns:a16="http://schemas.microsoft.com/office/drawing/2014/main" id="{68F579DC-66D1-42D3-A3A3-47847E0658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7936" y="2689424"/>
            <a:ext cx="1181100" cy="1238250"/>
          </a:xfrm>
          <a:prstGeom prst="rect">
            <a:avLst/>
          </a:prstGeom>
          <a:noFill/>
          <a:extLst>
            <a:ext uri="{909E8E84-426E-40DD-AFC4-6F175D3DCCD1}">
              <a14:hiddenFill xmlns:a14="http://schemas.microsoft.com/office/drawing/2010/main">
                <a:solidFill>
                  <a:srgbClr val="FFFFFF"/>
                </a:solidFill>
              </a14:hiddenFill>
            </a:ext>
          </a:extLst>
        </p:spPr>
      </p:pic>
      <p:sp>
        <p:nvSpPr>
          <p:cNvPr id="165" name="Speech Bubble: Rectangle 164">
            <a:extLst>
              <a:ext uri="{FF2B5EF4-FFF2-40B4-BE49-F238E27FC236}">
                <a16:creationId xmlns:a16="http://schemas.microsoft.com/office/drawing/2014/main" id="{AFB6820F-88BB-45E3-87F2-21FFCB202AB2}"/>
              </a:ext>
            </a:extLst>
          </p:cNvPr>
          <p:cNvSpPr/>
          <p:nvPr/>
        </p:nvSpPr>
        <p:spPr>
          <a:xfrm>
            <a:off x="782076" y="2645049"/>
            <a:ext cx="2062062" cy="988593"/>
          </a:xfrm>
          <a:prstGeom prst="wedgeRectCallout">
            <a:avLst>
              <a:gd name="adj1" fmla="val 72019"/>
              <a:gd name="adj2" fmla="val 2134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latin typeface="Abadi Extra Light" panose="020B0204020104020204" pitchFamily="34" charset="0"/>
              </a:rPr>
              <a:t>What do you mean by “homogeneous” regions?</a:t>
            </a:r>
          </a:p>
        </p:txBody>
      </p:sp>
      <p:pic>
        <p:nvPicPr>
          <p:cNvPr id="166" name="Picture 165">
            <a:extLst>
              <a:ext uri="{FF2B5EF4-FFF2-40B4-BE49-F238E27FC236}">
                <a16:creationId xmlns:a16="http://schemas.microsoft.com/office/drawing/2014/main" id="{0ABD9AE8-31E1-4DDE-9113-09881F3E1B10}"/>
              </a:ext>
            </a:extLst>
          </p:cNvPr>
          <p:cNvPicPr>
            <a:picLocks noChangeAspect="1"/>
          </p:cNvPicPr>
          <p:nvPr/>
        </p:nvPicPr>
        <p:blipFill>
          <a:blip r:embed="rId4" cstate="print"/>
          <a:stretch>
            <a:fillRect/>
          </a:stretch>
        </p:blipFill>
        <p:spPr>
          <a:xfrm>
            <a:off x="3295036" y="4355648"/>
            <a:ext cx="1010687" cy="965223"/>
          </a:xfrm>
          <a:prstGeom prst="rect">
            <a:avLst/>
          </a:prstGeom>
        </p:spPr>
      </p:pic>
      <p:sp>
        <p:nvSpPr>
          <p:cNvPr id="167" name="Speech Bubble: Rectangle 166">
            <a:extLst>
              <a:ext uri="{FF2B5EF4-FFF2-40B4-BE49-F238E27FC236}">
                <a16:creationId xmlns:a16="http://schemas.microsoft.com/office/drawing/2014/main" id="{4C35C510-5118-4B8C-97DF-01DB46EE9867}"/>
              </a:ext>
            </a:extLst>
          </p:cNvPr>
          <p:cNvSpPr/>
          <p:nvPr/>
        </p:nvSpPr>
        <p:spPr>
          <a:xfrm>
            <a:off x="492007" y="4035593"/>
            <a:ext cx="2743193" cy="1263379"/>
          </a:xfrm>
          <a:prstGeom prst="wedgeRectCallout">
            <a:avLst>
              <a:gd name="adj1" fmla="val 64304"/>
              <a:gd name="adj2" fmla="val 578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dirty="0">
                <a:solidFill>
                  <a:schemeClr val="tx1"/>
                </a:solidFill>
                <a:latin typeface="Abadi Extra Light" panose="020B0204020104020204" pitchFamily="34" charset="0"/>
              </a:rPr>
              <a:t>A homogeneous regio</a:t>
            </a:r>
            <a:r>
              <a:rPr lang="en-IN" sz="2000" dirty="0">
                <a:solidFill>
                  <a:schemeClr val="tx1"/>
                </a:solidFill>
                <a:latin typeface="Abadi Extra Light" panose="020B0204020104020204" pitchFamily="34" charset="0"/>
              </a:rPr>
              <a:t>n will have all (or a majority of) training inputs with the same/similar outputs</a:t>
            </a:r>
            <a:endParaRPr lang="en-IN" sz="2000" b="0" dirty="0">
              <a:solidFill>
                <a:schemeClr val="tx1"/>
              </a:solidFill>
              <a:latin typeface="Abadi Extra Light" panose="020B0204020104020204" pitchFamily="34" charset="0"/>
            </a:endParaRPr>
          </a:p>
        </p:txBody>
      </p:sp>
      <p:sp>
        <p:nvSpPr>
          <p:cNvPr id="18" name="Oval 17">
            <a:extLst>
              <a:ext uri="{FF2B5EF4-FFF2-40B4-BE49-F238E27FC236}">
                <a16:creationId xmlns:a16="http://schemas.microsoft.com/office/drawing/2014/main" id="{B3DA9406-D917-489A-85E2-87F83154C685}"/>
              </a:ext>
            </a:extLst>
          </p:cNvPr>
          <p:cNvSpPr/>
          <p:nvPr/>
        </p:nvSpPr>
        <p:spPr>
          <a:xfrm>
            <a:off x="5006802" y="4249677"/>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A1EA26B7-E776-4199-8602-E207CD28B701}"/>
              </a:ext>
            </a:extLst>
          </p:cNvPr>
          <p:cNvSpPr/>
          <p:nvPr/>
        </p:nvSpPr>
        <p:spPr>
          <a:xfrm>
            <a:off x="7375209" y="4857510"/>
            <a:ext cx="252000" cy="252000"/>
          </a:xfrm>
          <a:prstGeom prst="ellipse">
            <a:avLst/>
          </a:prstGeom>
          <a:solidFill>
            <a:srgbClr val="33CC33"/>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0" name="Picture 169">
            <a:extLst>
              <a:ext uri="{FF2B5EF4-FFF2-40B4-BE49-F238E27FC236}">
                <a16:creationId xmlns:a16="http://schemas.microsoft.com/office/drawing/2014/main" id="{FD42F1F1-2266-4241-A0BC-A983487308F1}"/>
              </a:ext>
            </a:extLst>
          </p:cNvPr>
          <p:cNvPicPr>
            <a:picLocks noChangeAspect="1"/>
          </p:cNvPicPr>
          <p:nvPr/>
        </p:nvPicPr>
        <p:blipFill>
          <a:blip r:embed="rId4" cstate="print"/>
          <a:stretch>
            <a:fillRect/>
          </a:stretch>
        </p:blipFill>
        <p:spPr>
          <a:xfrm>
            <a:off x="11181313" y="1792385"/>
            <a:ext cx="1010687" cy="965223"/>
          </a:xfrm>
          <a:prstGeom prst="rect">
            <a:avLst/>
          </a:prstGeom>
        </p:spPr>
      </p:pic>
      <p:sp>
        <p:nvSpPr>
          <p:cNvPr id="171" name="Speech Bubble: Rectangle 170">
            <a:extLst>
              <a:ext uri="{FF2B5EF4-FFF2-40B4-BE49-F238E27FC236}">
                <a16:creationId xmlns:a16="http://schemas.microsoft.com/office/drawing/2014/main" id="{67750570-3F83-4572-9AD6-DCBCD7DD5CBE}"/>
              </a:ext>
            </a:extLst>
          </p:cNvPr>
          <p:cNvSpPr/>
          <p:nvPr/>
        </p:nvSpPr>
        <p:spPr>
          <a:xfrm>
            <a:off x="9113803" y="2952888"/>
            <a:ext cx="2743193" cy="2878056"/>
          </a:xfrm>
          <a:prstGeom prst="wedgeRectCallout">
            <a:avLst>
              <a:gd name="adj1" fmla="val 37381"/>
              <a:gd name="adj2" fmla="val -66308"/>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0" dirty="0">
                <a:solidFill>
                  <a:schemeClr val="tx1"/>
                </a:solidFill>
                <a:latin typeface="Abadi Extra Light" panose="020B0204020104020204" pitchFamily="34" charset="0"/>
              </a:rPr>
              <a:t>Even though the rule within each grou</a:t>
            </a:r>
            <a:r>
              <a:rPr lang="en-IN" dirty="0">
                <a:solidFill>
                  <a:schemeClr val="tx1"/>
                </a:solidFill>
                <a:latin typeface="Abadi Extra Light" panose="020B0204020104020204" pitchFamily="34" charset="0"/>
              </a:rPr>
              <a:t>p is simple, we are able to learn a fairly sophisticated model overall (note in this example, each rule is a simple horizontal/vertical classifier but the overall decision boundary is rather sophisticated</a:t>
            </a:r>
            <a:r>
              <a:rPr lang="en-IN" sz="2000" dirty="0">
                <a:solidFill>
                  <a:schemeClr val="tx1"/>
                </a:solidFill>
                <a:latin typeface="Abadi Extra Light" panose="020B0204020104020204" pitchFamily="34" charset="0"/>
              </a:rPr>
              <a:t>)</a:t>
            </a:r>
            <a:endParaRPr lang="en-IN" sz="2000" b="0" dirty="0">
              <a:solidFill>
                <a:schemeClr val="tx1"/>
              </a:solidFill>
              <a:latin typeface="Abadi Extra Light" panose="020B0204020104020204" pitchFamily="34" charset="0"/>
            </a:endParaRPr>
          </a:p>
        </p:txBody>
      </p:sp>
    </p:spTree>
    <p:custDataLst>
      <p:tags r:id="rId1"/>
    </p:custDataLst>
    <p:extLst>
      <p:ext uri="{BB962C8B-B14F-4D97-AF65-F5344CB8AC3E}">
        <p14:creationId xmlns:p14="http://schemas.microsoft.com/office/powerpoint/2010/main" val="2782649546"/>
      </p:ext>
    </p:extLst>
  </p:cSld>
  <p:clrMapOvr>
    <a:masterClrMapping/>
  </p:clrMapOvr>
  <mc:AlternateContent xmlns:mc="http://schemas.openxmlformats.org/markup-compatibility/2006" xmlns:p14="http://schemas.microsoft.com/office/powerpoint/2010/main">
    <mc:Choice Requires="p14">
      <p:transition spd="slow" p14:dur="2000" advTm="478777"/>
    </mc:Choice>
    <mc:Fallback xmlns="">
      <p:transition spd="slow" advTm="4787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animEffect transition="in" filter="wipe(down)">
                                      <p:cBhvr>
                                        <p:cTn id="7" dur="500"/>
                                        <p:tgtEl>
                                          <p:spTgt spid="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5">
                                            <p:txEl>
                                              <p:pRg st="2" end="2"/>
                                            </p:txEl>
                                          </p:spTgt>
                                        </p:tgtEl>
                                        <p:attrNameLst>
                                          <p:attrName>style.visibility</p:attrName>
                                        </p:attrNameLst>
                                      </p:cBhvr>
                                      <p:to>
                                        <p:strVal val="visible"/>
                                      </p:to>
                                    </p:set>
                                    <p:animEffect transition="in" filter="wipe(down)">
                                      <p:cBhvr>
                                        <p:cTn id="12" dur="500"/>
                                        <p:tgtEl>
                                          <p:spTgt spid="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wipe(up)">
                                      <p:cBhvr>
                                        <p:cTn id="21" dur="500"/>
                                        <p:tgtEl>
                                          <p:spTgt spid="10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0"/>
                                        </p:tgtEl>
                                        <p:attrNameLst>
                                          <p:attrName>style.visibility</p:attrName>
                                        </p:attrNameLst>
                                      </p:cBhvr>
                                      <p:to>
                                        <p:strVal val="visible"/>
                                      </p:to>
                                    </p:set>
                                    <p:animEffect transition="in" filter="wipe(left)">
                                      <p:cBhvr>
                                        <p:cTn id="26" dur="500"/>
                                        <p:tgtEl>
                                          <p:spTgt spid="110"/>
                                        </p:tgtEl>
                                      </p:cBhvr>
                                    </p:animEffect>
                                  </p:childTnLst>
                                </p:cTn>
                              </p:par>
                              <p:par>
                                <p:cTn id="27" presetID="22" presetClass="entr" presetSubtype="2"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wipe(right)">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up)">
                                      <p:cBhvr>
                                        <p:cTn id="34" dur="500"/>
                                        <p:tgtEl>
                                          <p:spTgt spid="111"/>
                                        </p:tgtEl>
                                      </p:cBhvr>
                                    </p:animEffect>
                                  </p:childTnLst>
                                </p:cTn>
                              </p:par>
                              <p:par>
                                <p:cTn id="35" presetID="22" presetClass="entr" presetSubtype="4"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down)">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2"/>
                                        </p:tgtEl>
                                        <p:attrNameLst>
                                          <p:attrName>style.visibility</p:attrName>
                                        </p:attrNameLst>
                                      </p:cBhvr>
                                      <p:to>
                                        <p:strVal val="visible"/>
                                      </p:to>
                                    </p:set>
                                    <p:animEffect transition="in" filter="wipe(left)">
                                      <p:cBhvr>
                                        <p:cTn id="42" dur="500"/>
                                        <p:tgtEl>
                                          <p:spTgt spid="112"/>
                                        </p:tgtEl>
                                      </p:cBhvr>
                                    </p:animEffect>
                                  </p:childTnLst>
                                </p:cTn>
                              </p:par>
                              <p:par>
                                <p:cTn id="43" presetID="22" presetClass="entr" presetSubtype="2"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wipe(right)">
                                      <p:cBhvr>
                                        <p:cTn id="45" dur="500"/>
                                        <p:tgtEl>
                                          <p:spTgt spid="1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16"/>
                                        </p:tgtEl>
                                        <p:attrNameLst>
                                          <p:attrName>style.visibility</p:attrName>
                                        </p:attrNameLst>
                                      </p:cBhvr>
                                      <p:to>
                                        <p:strVal val="visible"/>
                                      </p:to>
                                    </p:set>
                                    <p:animEffect transition="in" filter="wipe(up)">
                                      <p:cBhvr>
                                        <p:cTn id="50" dur="500"/>
                                        <p:tgtEl>
                                          <p:spTgt spid="1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fade">
                                      <p:cBhvr>
                                        <p:cTn id="64" dur="500"/>
                                        <p:tgtEl>
                                          <p:spTgt spid="10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500"/>
                                        <p:tgtEl>
                                          <p:spTgt spid="1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0"/>
                                        </p:tgtEl>
                                        <p:attrNameLst>
                                          <p:attrName>style.visibility</p:attrName>
                                        </p:attrNameLst>
                                      </p:cBhvr>
                                      <p:to>
                                        <p:strVal val="visible"/>
                                      </p:to>
                                    </p:set>
                                    <p:animEffect transition="in" filter="fade">
                                      <p:cBhvr>
                                        <p:cTn id="73" dur="500"/>
                                        <p:tgtEl>
                                          <p:spTgt spid="1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fade">
                                      <p:cBhvr>
                                        <p:cTn id="76" dur="500"/>
                                        <p:tgtEl>
                                          <p:spTgt spid="1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animEffect transition="in" filter="fade">
                                      <p:cBhvr>
                                        <p:cTn id="79" dur="500"/>
                                        <p:tgtEl>
                                          <p:spTgt spid="11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164"/>
                                        </p:tgtEl>
                                        <p:attrNameLst>
                                          <p:attrName>style.visibility</p:attrName>
                                        </p:attrNameLst>
                                      </p:cBhvr>
                                      <p:to>
                                        <p:strVal val="visible"/>
                                      </p:to>
                                    </p:set>
                                    <p:animEffect transition="in" filter="wipe(down)">
                                      <p:cBhvr>
                                        <p:cTn id="84" dur="500"/>
                                        <p:tgtEl>
                                          <p:spTgt spid="164"/>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65"/>
                                        </p:tgtEl>
                                        <p:attrNameLst>
                                          <p:attrName>style.visibility</p:attrName>
                                        </p:attrNameLst>
                                      </p:cBhvr>
                                      <p:to>
                                        <p:strVal val="visible"/>
                                      </p:to>
                                    </p:set>
                                    <p:animEffect transition="in" filter="wipe(down)">
                                      <p:cBhvr>
                                        <p:cTn id="87" dur="500"/>
                                        <p:tgtEl>
                                          <p:spTgt spid="16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66"/>
                                        </p:tgtEl>
                                        <p:attrNameLst>
                                          <p:attrName>style.visibility</p:attrName>
                                        </p:attrNameLst>
                                      </p:cBhvr>
                                      <p:to>
                                        <p:strVal val="visible"/>
                                      </p:to>
                                    </p:set>
                                    <p:animEffect transition="in" filter="wipe(down)">
                                      <p:cBhvr>
                                        <p:cTn id="92" dur="500"/>
                                        <p:tgtEl>
                                          <p:spTgt spid="16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67"/>
                                        </p:tgtEl>
                                        <p:attrNameLst>
                                          <p:attrName>style.visibility</p:attrName>
                                        </p:attrNameLst>
                                      </p:cBhvr>
                                      <p:to>
                                        <p:strVal val="visible"/>
                                      </p:to>
                                    </p:set>
                                    <p:animEffect transition="in" filter="wipe(down)">
                                      <p:cBhvr>
                                        <p:cTn id="97" dur="500"/>
                                        <p:tgtEl>
                                          <p:spTgt spid="16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down)">
                                      <p:cBhvr>
                                        <p:cTn id="102" dur="500"/>
                                        <p:tgtEl>
                                          <p:spTgt spid="18"/>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69"/>
                                        </p:tgtEl>
                                        <p:attrNameLst>
                                          <p:attrName>style.visibility</p:attrName>
                                        </p:attrNameLst>
                                      </p:cBhvr>
                                      <p:to>
                                        <p:strVal val="visible"/>
                                      </p:to>
                                    </p:set>
                                    <p:animEffect transition="in" filter="wipe(down)">
                                      <p:cBhvr>
                                        <p:cTn id="105" dur="500"/>
                                        <p:tgtEl>
                                          <p:spTgt spid="16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95">
                                            <p:txEl>
                                              <p:pRg st="10" end="10"/>
                                            </p:txEl>
                                          </p:spTgt>
                                        </p:tgtEl>
                                        <p:attrNameLst>
                                          <p:attrName>style.visibility</p:attrName>
                                        </p:attrNameLst>
                                      </p:cBhvr>
                                      <p:to>
                                        <p:strVal val="visible"/>
                                      </p:to>
                                    </p:set>
                                    <p:animEffect transition="in" filter="wipe(down)">
                                      <p:cBhvr>
                                        <p:cTn id="110" dur="500"/>
                                        <p:tgtEl>
                                          <p:spTgt spid="95">
                                            <p:txEl>
                                              <p:pRg st="10" end="1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70"/>
                                        </p:tgtEl>
                                        <p:attrNameLst>
                                          <p:attrName>style.visibility</p:attrName>
                                        </p:attrNameLst>
                                      </p:cBhvr>
                                      <p:to>
                                        <p:strVal val="visible"/>
                                      </p:to>
                                    </p:set>
                                    <p:animEffect transition="in" filter="wipe(down)">
                                      <p:cBhvr>
                                        <p:cTn id="115" dur="500"/>
                                        <p:tgtEl>
                                          <p:spTgt spid="170"/>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71"/>
                                        </p:tgtEl>
                                        <p:attrNameLst>
                                          <p:attrName>style.visibility</p:attrName>
                                        </p:attrNameLst>
                                      </p:cBhvr>
                                      <p:to>
                                        <p:strVal val="visible"/>
                                      </p:to>
                                    </p:set>
                                    <p:animEffect transition="in" filter="wipe(down)">
                                      <p:cBhvr>
                                        <p:cTn id="118"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uiExpand="1" build="p"/>
      <p:bldP spid="96" grpId="0" animBg="1"/>
      <p:bldP spid="97" grpId="0" animBg="1"/>
      <p:bldP spid="98" grpId="0" animBg="1"/>
      <p:bldP spid="100" grpId="0" animBg="1"/>
      <p:bldP spid="102" grpId="0" animBg="1"/>
      <p:bldP spid="117" grpId="0" animBg="1"/>
      <p:bldP spid="118" grpId="0" animBg="1"/>
      <p:bldP spid="119" grpId="0" animBg="1"/>
      <p:bldP spid="120" grpId="0" animBg="1"/>
      <p:bldP spid="165" grpId="0" animBg="1"/>
      <p:bldP spid="167" grpId="0" animBg="1"/>
      <p:bldP spid="18" grpId="0" animBg="1"/>
      <p:bldP spid="169" grpId="0" animBg="1"/>
      <p:bldP spid="17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D893F13-D3F0-4CFC-927C-717BF6AB10CA}"/>
              </a:ext>
            </a:extLst>
          </p:cNvPr>
          <p:cNvSpPr/>
          <p:nvPr/>
        </p:nvSpPr>
        <p:spPr>
          <a:xfrm>
            <a:off x="3193771" y="1228134"/>
            <a:ext cx="2104686" cy="1385997"/>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8F6DD28-3C78-4045-9FA4-37C5785A1CF0}"/>
              </a:ext>
            </a:extLst>
          </p:cNvPr>
          <p:cNvSpPr/>
          <p:nvPr/>
        </p:nvSpPr>
        <p:spPr>
          <a:xfrm>
            <a:off x="761358" y="1219209"/>
            <a:ext cx="4537099" cy="3322553"/>
          </a:xfrm>
          <a:prstGeom prst="rect">
            <a:avLst/>
          </a:prstGeom>
          <a:solidFill>
            <a:schemeClr val="accent1">
              <a:alpha val="0"/>
            </a:schemeClr>
          </a:solidFill>
          <a:ln>
            <a:solidFill>
              <a:schemeClr val="bg1">
                <a:lumMod val="85000"/>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Decision Trees for Classification</a:t>
            </a:r>
          </a:p>
        </p:txBody>
      </p:sp>
      <p:sp>
        <p:nvSpPr>
          <p:cNvPr id="233" name="Oval 9">
            <a:extLst>
              <a:ext uri="{FF2B5EF4-FFF2-40B4-BE49-F238E27FC236}">
                <a16:creationId xmlns:a16="http://schemas.microsoft.com/office/drawing/2014/main" id="{BDE0799D-4664-4043-B2B9-A92DD6DC2321}"/>
              </a:ext>
            </a:extLst>
          </p:cNvPr>
          <p:cNvSpPr>
            <a:spLocks noChangeArrowheads="1"/>
          </p:cNvSpPr>
          <p:nvPr/>
        </p:nvSpPr>
        <p:spPr bwMode="auto">
          <a:xfrm>
            <a:off x="4053211" y="1624569"/>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35" name="Oval 9">
            <a:extLst>
              <a:ext uri="{FF2B5EF4-FFF2-40B4-BE49-F238E27FC236}">
                <a16:creationId xmlns:a16="http://schemas.microsoft.com/office/drawing/2014/main" id="{482A9334-C703-4B18-BF68-6BC65D7A494C}"/>
              </a:ext>
            </a:extLst>
          </p:cNvPr>
          <p:cNvSpPr>
            <a:spLocks noChangeArrowheads="1"/>
          </p:cNvSpPr>
          <p:nvPr/>
        </p:nvSpPr>
        <p:spPr bwMode="auto">
          <a:xfrm>
            <a:off x="3545424" y="1780616"/>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36" name="Oval 9">
            <a:extLst>
              <a:ext uri="{FF2B5EF4-FFF2-40B4-BE49-F238E27FC236}">
                <a16:creationId xmlns:a16="http://schemas.microsoft.com/office/drawing/2014/main" id="{78B0C695-00FD-416E-8BF7-A8DBDEF52CBC}"/>
              </a:ext>
            </a:extLst>
          </p:cNvPr>
          <p:cNvSpPr>
            <a:spLocks noChangeArrowheads="1"/>
          </p:cNvSpPr>
          <p:nvPr/>
        </p:nvSpPr>
        <p:spPr bwMode="auto">
          <a:xfrm>
            <a:off x="3635384" y="1261889"/>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37" name="Oval 9">
            <a:extLst>
              <a:ext uri="{FF2B5EF4-FFF2-40B4-BE49-F238E27FC236}">
                <a16:creationId xmlns:a16="http://schemas.microsoft.com/office/drawing/2014/main" id="{2BCD588C-B793-4832-B443-244D94234F20}"/>
              </a:ext>
            </a:extLst>
          </p:cNvPr>
          <p:cNvSpPr>
            <a:spLocks noChangeArrowheads="1"/>
          </p:cNvSpPr>
          <p:nvPr/>
        </p:nvSpPr>
        <p:spPr bwMode="auto">
          <a:xfrm>
            <a:off x="4233062" y="2311136"/>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38" name="Oval 9">
            <a:extLst>
              <a:ext uri="{FF2B5EF4-FFF2-40B4-BE49-F238E27FC236}">
                <a16:creationId xmlns:a16="http://schemas.microsoft.com/office/drawing/2014/main" id="{CDD8CE60-F8AC-4B99-9F9B-31C366BDB761}"/>
              </a:ext>
            </a:extLst>
          </p:cNvPr>
          <p:cNvSpPr>
            <a:spLocks noChangeArrowheads="1"/>
          </p:cNvSpPr>
          <p:nvPr/>
        </p:nvSpPr>
        <p:spPr bwMode="auto">
          <a:xfrm>
            <a:off x="4925840" y="1317709"/>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39" name="Oval 9">
            <a:extLst>
              <a:ext uri="{FF2B5EF4-FFF2-40B4-BE49-F238E27FC236}">
                <a16:creationId xmlns:a16="http://schemas.microsoft.com/office/drawing/2014/main" id="{696CB172-5C71-4329-909F-1429F9DF650A}"/>
              </a:ext>
            </a:extLst>
          </p:cNvPr>
          <p:cNvSpPr>
            <a:spLocks noChangeArrowheads="1"/>
          </p:cNvSpPr>
          <p:nvPr/>
        </p:nvSpPr>
        <p:spPr bwMode="auto">
          <a:xfrm>
            <a:off x="4433948" y="1832066"/>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40" name="Oval 9">
            <a:extLst>
              <a:ext uri="{FF2B5EF4-FFF2-40B4-BE49-F238E27FC236}">
                <a16:creationId xmlns:a16="http://schemas.microsoft.com/office/drawing/2014/main" id="{02679E8F-9B36-46D6-AB82-85B5ECC6840E}"/>
              </a:ext>
            </a:extLst>
          </p:cNvPr>
          <p:cNvSpPr>
            <a:spLocks noChangeArrowheads="1"/>
          </p:cNvSpPr>
          <p:nvPr/>
        </p:nvSpPr>
        <p:spPr bwMode="auto">
          <a:xfrm>
            <a:off x="5000502" y="1822474"/>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41" name="Oval 9">
            <a:extLst>
              <a:ext uri="{FF2B5EF4-FFF2-40B4-BE49-F238E27FC236}">
                <a16:creationId xmlns:a16="http://schemas.microsoft.com/office/drawing/2014/main" id="{F7BAD65C-1D32-49FE-BE08-8B4597797F9A}"/>
              </a:ext>
            </a:extLst>
          </p:cNvPr>
          <p:cNvSpPr>
            <a:spLocks noChangeArrowheads="1"/>
          </p:cNvSpPr>
          <p:nvPr/>
        </p:nvSpPr>
        <p:spPr bwMode="auto">
          <a:xfrm>
            <a:off x="3327010" y="2297465"/>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42" name="Oval 9">
            <a:extLst>
              <a:ext uri="{FF2B5EF4-FFF2-40B4-BE49-F238E27FC236}">
                <a16:creationId xmlns:a16="http://schemas.microsoft.com/office/drawing/2014/main" id="{98226EF2-8981-4751-9285-CA34D59DE815}"/>
              </a:ext>
            </a:extLst>
          </p:cNvPr>
          <p:cNvSpPr>
            <a:spLocks noChangeArrowheads="1"/>
          </p:cNvSpPr>
          <p:nvPr/>
        </p:nvSpPr>
        <p:spPr bwMode="auto">
          <a:xfrm>
            <a:off x="3197143" y="1499400"/>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43" name="Oval 9">
            <a:extLst>
              <a:ext uri="{FF2B5EF4-FFF2-40B4-BE49-F238E27FC236}">
                <a16:creationId xmlns:a16="http://schemas.microsoft.com/office/drawing/2014/main" id="{DBA84320-E17A-4091-83A6-7CCEAF9D09DE}"/>
              </a:ext>
            </a:extLst>
          </p:cNvPr>
          <p:cNvSpPr>
            <a:spLocks noChangeArrowheads="1"/>
          </p:cNvSpPr>
          <p:nvPr/>
        </p:nvSpPr>
        <p:spPr bwMode="auto">
          <a:xfrm>
            <a:off x="3824538" y="2033152"/>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44" name="Oval 9">
            <a:extLst>
              <a:ext uri="{FF2B5EF4-FFF2-40B4-BE49-F238E27FC236}">
                <a16:creationId xmlns:a16="http://schemas.microsoft.com/office/drawing/2014/main" id="{431CEA02-B414-447E-9A00-7E453BB219D0}"/>
              </a:ext>
            </a:extLst>
          </p:cNvPr>
          <p:cNvSpPr>
            <a:spLocks noChangeArrowheads="1"/>
          </p:cNvSpPr>
          <p:nvPr/>
        </p:nvSpPr>
        <p:spPr bwMode="auto">
          <a:xfrm>
            <a:off x="4335310" y="1244815"/>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45" name="Oval 9">
            <a:extLst>
              <a:ext uri="{FF2B5EF4-FFF2-40B4-BE49-F238E27FC236}">
                <a16:creationId xmlns:a16="http://schemas.microsoft.com/office/drawing/2014/main" id="{C9735E16-34E7-489B-AC5A-48A3AD44DA57}"/>
              </a:ext>
            </a:extLst>
          </p:cNvPr>
          <p:cNvSpPr>
            <a:spLocks noChangeArrowheads="1"/>
          </p:cNvSpPr>
          <p:nvPr/>
        </p:nvSpPr>
        <p:spPr bwMode="auto">
          <a:xfrm>
            <a:off x="4813585" y="2260258"/>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46" name="Oval 9">
            <a:extLst>
              <a:ext uri="{FF2B5EF4-FFF2-40B4-BE49-F238E27FC236}">
                <a16:creationId xmlns:a16="http://schemas.microsoft.com/office/drawing/2014/main" id="{4486431F-5F3D-4340-8DE6-57E32ED46037}"/>
              </a:ext>
            </a:extLst>
          </p:cNvPr>
          <p:cNvSpPr>
            <a:spLocks noChangeArrowheads="1"/>
          </p:cNvSpPr>
          <p:nvPr/>
        </p:nvSpPr>
        <p:spPr bwMode="auto">
          <a:xfrm>
            <a:off x="1716911" y="1261889"/>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47" name="Oval 9">
            <a:extLst>
              <a:ext uri="{FF2B5EF4-FFF2-40B4-BE49-F238E27FC236}">
                <a16:creationId xmlns:a16="http://schemas.microsoft.com/office/drawing/2014/main" id="{E2BB83B0-5CAC-42B5-8E48-C757DF2F01B0}"/>
              </a:ext>
            </a:extLst>
          </p:cNvPr>
          <p:cNvSpPr>
            <a:spLocks noChangeArrowheads="1"/>
          </p:cNvSpPr>
          <p:nvPr/>
        </p:nvSpPr>
        <p:spPr bwMode="auto">
          <a:xfrm>
            <a:off x="774453" y="1866030"/>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48" name="Oval 9">
            <a:extLst>
              <a:ext uri="{FF2B5EF4-FFF2-40B4-BE49-F238E27FC236}">
                <a16:creationId xmlns:a16="http://schemas.microsoft.com/office/drawing/2014/main" id="{80679F1B-3054-499B-B9DD-D43CAAE5C707}"/>
              </a:ext>
            </a:extLst>
          </p:cNvPr>
          <p:cNvSpPr>
            <a:spLocks noChangeArrowheads="1"/>
          </p:cNvSpPr>
          <p:nvPr/>
        </p:nvSpPr>
        <p:spPr bwMode="auto">
          <a:xfrm>
            <a:off x="1356125" y="1721383"/>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49" name="Oval 9">
            <a:extLst>
              <a:ext uri="{FF2B5EF4-FFF2-40B4-BE49-F238E27FC236}">
                <a16:creationId xmlns:a16="http://schemas.microsoft.com/office/drawing/2014/main" id="{8DC4D318-40D3-4F27-9AC4-508F53DAC18D}"/>
              </a:ext>
            </a:extLst>
          </p:cNvPr>
          <p:cNvSpPr>
            <a:spLocks noChangeArrowheads="1"/>
          </p:cNvSpPr>
          <p:nvPr/>
        </p:nvSpPr>
        <p:spPr bwMode="auto">
          <a:xfrm>
            <a:off x="2088539" y="2366758"/>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50" name="Oval 9">
            <a:extLst>
              <a:ext uri="{FF2B5EF4-FFF2-40B4-BE49-F238E27FC236}">
                <a16:creationId xmlns:a16="http://schemas.microsoft.com/office/drawing/2014/main" id="{AD1C0420-72E4-4C44-984E-04E37FB46EB9}"/>
              </a:ext>
            </a:extLst>
          </p:cNvPr>
          <p:cNvSpPr>
            <a:spLocks noChangeArrowheads="1"/>
          </p:cNvSpPr>
          <p:nvPr/>
        </p:nvSpPr>
        <p:spPr bwMode="auto">
          <a:xfrm>
            <a:off x="2020139" y="1867355"/>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51" name="Oval 9">
            <a:extLst>
              <a:ext uri="{FF2B5EF4-FFF2-40B4-BE49-F238E27FC236}">
                <a16:creationId xmlns:a16="http://schemas.microsoft.com/office/drawing/2014/main" id="{F1171659-45CE-4A15-BAEE-2322C4E59EE1}"/>
              </a:ext>
            </a:extLst>
          </p:cNvPr>
          <p:cNvSpPr>
            <a:spLocks noChangeArrowheads="1"/>
          </p:cNvSpPr>
          <p:nvPr/>
        </p:nvSpPr>
        <p:spPr bwMode="auto">
          <a:xfrm>
            <a:off x="2710048" y="2200815"/>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52" name="Oval 9">
            <a:extLst>
              <a:ext uri="{FF2B5EF4-FFF2-40B4-BE49-F238E27FC236}">
                <a16:creationId xmlns:a16="http://schemas.microsoft.com/office/drawing/2014/main" id="{16769378-A137-4D55-979C-20508440DC83}"/>
              </a:ext>
            </a:extLst>
          </p:cNvPr>
          <p:cNvSpPr>
            <a:spLocks noChangeArrowheads="1"/>
          </p:cNvSpPr>
          <p:nvPr/>
        </p:nvSpPr>
        <p:spPr bwMode="auto">
          <a:xfrm>
            <a:off x="2313967" y="1261889"/>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53" name="Oval 9">
            <a:extLst>
              <a:ext uri="{FF2B5EF4-FFF2-40B4-BE49-F238E27FC236}">
                <a16:creationId xmlns:a16="http://schemas.microsoft.com/office/drawing/2014/main" id="{6C2BBF82-C9B1-4299-9255-1BAAA05A2A5F}"/>
              </a:ext>
            </a:extLst>
          </p:cNvPr>
          <p:cNvSpPr>
            <a:spLocks noChangeArrowheads="1"/>
          </p:cNvSpPr>
          <p:nvPr/>
        </p:nvSpPr>
        <p:spPr bwMode="auto">
          <a:xfrm>
            <a:off x="1115724" y="2195236"/>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54" name="Oval 9">
            <a:extLst>
              <a:ext uri="{FF2B5EF4-FFF2-40B4-BE49-F238E27FC236}">
                <a16:creationId xmlns:a16="http://schemas.microsoft.com/office/drawing/2014/main" id="{9B4C367D-15F1-46E9-84C3-8E6DDC864274}"/>
              </a:ext>
            </a:extLst>
          </p:cNvPr>
          <p:cNvSpPr>
            <a:spLocks noChangeArrowheads="1"/>
          </p:cNvSpPr>
          <p:nvPr/>
        </p:nvSpPr>
        <p:spPr bwMode="auto">
          <a:xfrm>
            <a:off x="834539" y="1293605"/>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55" name="Oval 9">
            <a:extLst>
              <a:ext uri="{FF2B5EF4-FFF2-40B4-BE49-F238E27FC236}">
                <a16:creationId xmlns:a16="http://schemas.microsoft.com/office/drawing/2014/main" id="{EC668988-4AF8-4CB2-A419-3F8BADB3D3D4}"/>
              </a:ext>
            </a:extLst>
          </p:cNvPr>
          <p:cNvSpPr>
            <a:spLocks noChangeArrowheads="1"/>
          </p:cNvSpPr>
          <p:nvPr/>
        </p:nvSpPr>
        <p:spPr bwMode="auto">
          <a:xfrm>
            <a:off x="2707024" y="1585816"/>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56" name="Oval 9">
            <a:extLst>
              <a:ext uri="{FF2B5EF4-FFF2-40B4-BE49-F238E27FC236}">
                <a16:creationId xmlns:a16="http://schemas.microsoft.com/office/drawing/2014/main" id="{8B51EDE9-2AA7-43ED-BF88-BB731495FA0E}"/>
              </a:ext>
            </a:extLst>
          </p:cNvPr>
          <p:cNvSpPr>
            <a:spLocks noChangeArrowheads="1"/>
          </p:cNvSpPr>
          <p:nvPr/>
        </p:nvSpPr>
        <p:spPr bwMode="auto">
          <a:xfrm>
            <a:off x="1523414" y="2374214"/>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57" name="Oval 9">
            <a:extLst>
              <a:ext uri="{FF2B5EF4-FFF2-40B4-BE49-F238E27FC236}">
                <a16:creationId xmlns:a16="http://schemas.microsoft.com/office/drawing/2014/main" id="{B99D3D0D-FF7E-4DD5-82CB-55BE01386CF5}"/>
              </a:ext>
            </a:extLst>
          </p:cNvPr>
          <p:cNvSpPr>
            <a:spLocks noChangeArrowheads="1"/>
          </p:cNvSpPr>
          <p:nvPr/>
        </p:nvSpPr>
        <p:spPr bwMode="auto">
          <a:xfrm>
            <a:off x="1925606" y="2871568"/>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58" name="Oval 9">
            <a:extLst>
              <a:ext uri="{FF2B5EF4-FFF2-40B4-BE49-F238E27FC236}">
                <a16:creationId xmlns:a16="http://schemas.microsoft.com/office/drawing/2014/main" id="{E9436275-D47F-4639-9E0E-14A96C697E27}"/>
              </a:ext>
            </a:extLst>
          </p:cNvPr>
          <p:cNvSpPr>
            <a:spLocks noChangeArrowheads="1"/>
          </p:cNvSpPr>
          <p:nvPr/>
        </p:nvSpPr>
        <p:spPr bwMode="auto">
          <a:xfrm>
            <a:off x="2330648" y="2989880"/>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59" name="Oval 9">
            <a:extLst>
              <a:ext uri="{FF2B5EF4-FFF2-40B4-BE49-F238E27FC236}">
                <a16:creationId xmlns:a16="http://schemas.microsoft.com/office/drawing/2014/main" id="{3D257BE8-C656-447F-856C-C4EA04267603}"/>
              </a:ext>
            </a:extLst>
          </p:cNvPr>
          <p:cNvSpPr>
            <a:spLocks noChangeArrowheads="1"/>
          </p:cNvSpPr>
          <p:nvPr/>
        </p:nvSpPr>
        <p:spPr bwMode="auto">
          <a:xfrm>
            <a:off x="905697" y="3521238"/>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60" name="Oval 9">
            <a:extLst>
              <a:ext uri="{FF2B5EF4-FFF2-40B4-BE49-F238E27FC236}">
                <a16:creationId xmlns:a16="http://schemas.microsoft.com/office/drawing/2014/main" id="{85A21BD8-80F0-40E7-80B8-4BAB3FFC435E}"/>
              </a:ext>
            </a:extLst>
          </p:cNvPr>
          <p:cNvSpPr>
            <a:spLocks noChangeArrowheads="1"/>
          </p:cNvSpPr>
          <p:nvPr/>
        </p:nvSpPr>
        <p:spPr bwMode="auto">
          <a:xfrm>
            <a:off x="1420415" y="3032425"/>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61" name="Oval 9">
            <a:extLst>
              <a:ext uri="{FF2B5EF4-FFF2-40B4-BE49-F238E27FC236}">
                <a16:creationId xmlns:a16="http://schemas.microsoft.com/office/drawing/2014/main" id="{AA6D1661-9430-45A6-80E9-41BF7A3735A3}"/>
              </a:ext>
            </a:extLst>
          </p:cNvPr>
          <p:cNvSpPr>
            <a:spLocks noChangeArrowheads="1"/>
          </p:cNvSpPr>
          <p:nvPr/>
        </p:nvSpPr>
        <p:spPr bwMode="auto">
          <a:xfrm>
            <a:off x="1432503" y="3840241"/>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62" name="Oval 9">
            <a:extLst>
              <a:ext uri="{FF2B5EF4-FFF2-40B4-BE49-F238E27FC236}">
                <a16:creationId xmlns:a16="http://schemas.microsoft.com/office/drawing/2014/main" id="{5DDAA1F6-DA45-4D09-9385-66ACB9FF8285}"/>
              </a:ext>
            </a:extLst>
          </p:cNvPr>
          <p:cNvSpPr>
            <a:spLocks noChangeArrowheads="1"/>
          </p:cNvSpPr>
          <p:nvPr/>
        </p:nvSpPr>
        <p:spPr bwMode="auto">
          <a:xfrm>
            <a:off x="2689535" y="2708197"/>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63" name="Oval 9">
            <a:extLst>
              <a:ext uri="{FF2B5EF4-FFF2-40B4-BE49-F238E27FC236}">
                <a16:creationId xmlns:a16="http://schemas.microsoft.com/office/drawing/2014/main" id="{35E85925-0C20-4A24-B422-352935731D35}"/>
              </a:ext>
            </a:extLst>
          </p:cNvPr>
          <p:cNvSpPr>
            <a:spLocks noChangeArrowheads="1"/>
          </p:cNvSpPr>
          <p:nvPr/>
        </p:nvSpPr>
        <p:spPr bwMode="auto">
          <a:xfrm>
            <a:off x="2664838" y="3561066"/>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64" name="Oval 9">
            <a:extLst>
              <a:ext uri="{FF2B5EF4-FFF2-40B4-BE49-F238E27FC236}">
                <a16:creationId xmlns:a16="http://schemas.microsoft.com/office/drawing/2014/main" id="{136B4032-30A8-4EEF-97BB-04D2CB38993D}"/>
              </a:ext>
            </a:extLst>
          </p:cNvPr>
          <p:cNvSpPr>
            <a:spLocks noChangeArrowheads="1"/>
          </p:cNvSpPr>
          <p:nvPr/>
        </p:nvSpPr>
        <p:spPr bwMode="auto">
          <a:xfrm>
            <a:off x="1891404" y="3330791"/>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65" name="Oval 9">
            <a:extLst>
              <a:ext uri="{FF2B5EF4-FFF2-40B4-BE49-F238E27FC236}">
                <a16:creationId xmlns:a16="http://schemas.microsoft.com/office/drawing/2014/main" id="{535E8643-C088-469A-974C-8805AFB32525}"/>
              </a:ext>
            </a:extLst>
          </p:cNvPr>
          <p:cNvSpPr>
            <a:spLocks noChangeArrowheads="1"/>
          </p:cNvSpPr>
          <p:nvPr/>
        </p:nvSpPr>
        <p:spPr bwMode="auto">
          <a:xfrm>
            <a:off x="884051" y="4256874"/>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66" name="Oval 9">
            <a:extLst>
              <a:ext uri="{FF2B5EF4-FFF2-40B4-BE49-F238E27FC236}">
                <a16:creationId xmlns:a16="http://schemas.microsoft.com/office/drawing/2014/main" id="{83BD0111-DFAD-4CF7-9954-82E8D9DC4347}"/>
              </a:ext>
            </a:extLst>
          </p:cNvPr>
          <p:cNvSpPr>
            <a:spLocks noChangeArrowheads="1"/>
          </p:cNvSpPr>
          <p:nvPr/>
        </p:nvSpPr>
        <p:spPr bwMode="auto">
          <a:xfrm>
            <a:off x="807673" y="2972125"/>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67" name="Oval 9">
            <a:extLst>
              <a:ext uri="{FF2B5EF4-FFF2-40B4-BE49-F238E27FC236}">
                <a16:creationId xmlns:a16="http://schemas.microsoft.com/office/drawing/2014/main" id="{0278A1E9-CF81-44A0-9E3A-0A57DDC08EB4}"/>
              </a:ext>
            </a:extLst>
          </p:cNvPr>
          <p:cNvSpPr>
            <a:spLocks noChangeArrowheads="1"/>
          </p:cNvSpPr>
          <p:nvPr/>
        </p:nvSpPr>
        <p:spPr bwMode="auto">
          <a:xfrm>
            <a:off x="1724881" y="4229116"/>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68" name="Oval 9">
            <a:extLst>
              <a:ext uri="{FF2B5EF4-FFF2-40B4-BE49-F238E27FC236}">
                <a16:creationId xmlns:a16="http://schemas.microsoft.com/office/drawing/2014/main" id="{24BA26B7-9030-4925-813C-5B6A107BEA59}"/>
              </a:ext>
            </a:extLst>
          </p:cNvPr>
          <p:cNvSpPr>
            <a:spLocks noChangeArrowheads="1"/>
          </p:cNvSpPr>
          <p:nvPr/>
        </p:nvSpPr>
        <p:spPr bwMode="auto">
          <a:xfrm>
            <a:off x="2199249" y="4020111"/>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69" name="Oval 9">
            <a:extLst>
              <a:ext uri="{FF2B5EF4-FFF2-40B4-BE49-F238E27FC236}">
                <a16:creationId xmlns:a16="http://schemas.microsoft.com/office/drawing/2014/main" id="{B51736E6-C3EC-4762-9997-6F84EB8A6E52}"/>
              </a:ext>
            </a:extLst>
          </p:cNvPr>
          <p:cNvSpPr>
            <a:spLocks noChangeArrowheads="1"/>
          </p:cNvSpPr>
          <p:nvPr/>
        </p:nvSpPr>
        <p:spPr bwMode="auto">
          <a:xfrm>
            <a:off x="2803513" y="4183937"/>
            <a:ext cx="224510" cy="236658"/>
          </a:xfrm>
          <a:prstGeom prst="ellipse">
            <a:avLst/>
          </a:prstGeom>
          <a:solidFill>
            <a:srgbClr val="FF0000"/>
          </a:solidFill>
          <a:ln w="9525" cap="flat">
            <a:solidFill>
              <a:srgbClr val="FF3333"/>
            </a:solidFill>
            <a:round/>
            <a:headEnd/>
            <a:tailEnd/>
          </a:ln>
          <a:effectLst/>
        </p:spPr>
        <p:txBody>
          <a:bodyPr wrap="none" anchor="ctr"/>
          <a:lstStyle/>
          <a:p>
            <a:endParaRPr lang="en-IN"/>
          </a:p>
        </p:txBody>
      </p:sp>
      <p:sp>
        <p:nvSpPr>
          <p:cNvPr id="270" name="Oval 9">
            <a:extLst>
              <a:ext uri="{FF2B5EF4-FFF2-40B4-BE49-F238E27FC236}">
                <a16:creationId xmlns:a16="http://schemas.microsoft.com/office/drawing/2014/main" id="{953E7521-EFCC-4D94-9C94-1A22059C4771}"/>
              </a:ext>
            </a:extLst>
          </p:cNvPr>
          <p:cNvSpPr>
            <a:spLocks noChangeArrowheads="1"/>
          </p:cNvSpPr>
          <p:nvPr/>
        </p:nvSpPr>
        <p:spPr bwMode="auto">
          <a:xfrm>
            <a:off x="5038095" y="3303385"/>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71" name="Oval 9">
            <a:extLst>
              <a:ext uri="{FF2B5EF4-FFF2-40B4-BE49-F238E27FC236}">
                <a16:creationId xmlns:a16="http://schemas.microsoft.com/office/drawing/2014/main" id="{6BD6F2F8-935D-4481-AF76-4915F13DA273}"/>
              </a:ext>
            </a:extLst>
          </p:cNvPr>
          <p:cNvSpPr>
            <a:spLocks noChangeArrowheads="1"/>
          </p:cNvSpPr>
          <p:nvPr/>
        </p:nvSpPr>
        <p:spPr bwMode="auto">
          <a:xfrm>
            <a:off x="2895457" y="2986789"/>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72" name="Oval 9">
            <a:extLst>
              <a:ext uri="{FF2B5EF4-FFF2-40B4-BE49-F238E27FC236}">
                <a16:creationId xmlns:a16="http://schemas.microsoft.com/office/drawing/2014/main" id="{9DB0638C-5119-44A6-A893-96DE9D00D68A}"/>
              </a:ext>
            </a:extLst>
          </p:cNvPr>
          <p:cNvSpPr>
            <a:spLocks noChangeArrowheads="1"/>
          </p:cNvSpPr>
          <p:nvPr/>
        </p:nvSpPr>
        <p:spPr bwMode="auto">
          <a:xfrm>
            <a:off x="3860745" y="3063398"/>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73" name="Oval 9">
            <a:extLst>
              <a:ext uri="{FF2B5EF4-FFF2-40B4-BE49-F238E27FC236}">
                <a16:creationId xmlns:a16="http://schemas.microsoft.com/office/drawing/2014/main" id="{34E32A99-B1CF-4105-9CBA-B2FA298960F6}"/>
              </a:ext>
            </a:extLst>
          </p:cNvPr>
          <p:cNvSpPr>
            <a:spLocks noChangeArrowheads="1"/>
          </p:cNvSpPr>
          <p:nvPr/>
        </p:nvSpPr>
        <p:spPr bwMode="auto">
          <a:xfrm>
            <a:off x="3499733" y="3485285"/>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74" name="Oval 9">
            <a:extLst>
              <a:ext uri="{FF2B5EF4-FFF2-40B4-BE49-F238E27FC236}">
                <a16:creationId xmlns:a16="http://schemas.microsoft.com/office/drawing/2014/main" id="{3B7B1513-A21C-4058-BFF4-16BF62AD14D5}"/>
              </a:ext>
            </a:extLst>
          </p:cNvPr>
          <p:cNvSpPr>
            <a:spLocks noChangeArrowheads="1"/>
          </p:cNvSpPr>
          <p:nvPr/>
        </p:nvSpPr>
        <p:spPr bwMode="auto">
          <a:xfrm>
            <a:off x="4602150" y="2657506"/>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75" name="Oval 9">
            <a:extLst>
              <a:ext uri="{FF2B5EF4-FFF2-40B4-BE49-F238E27FC236}">
                <a16:creationId xmlns:a16="http://schemas.microsoft.com/office/drawing/2014/main" id="{ECBB27A5-CE93-4485-B1FD-2DFC44C5D472}"/>
              </a:ext>
            </a:extLst>
          </p:cNvPr>
          <p:cNvSpPr>
            <a:spLocks noChangeArrowheads="1"/>
          </p:cNvSpPr>
          <p:nvPr/>
        </p:nvSpPr>
        <p:spPr bwMode="auto">
          <a:xfrm>
            <a:off x="4621231" y="3681577"/>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76" name="Oval 9">
            <a:extLst>
              <a:ext uri="{FF2B5EF4-FFF2-40B4-BE49-F238E27FC236}">
                <a16:creationId xmlns:a16="http://schemas.microsoft.com/office/drawing/2014/main" id="{D022E5F6-BCA0-415A-8355-2E0F69D78542}"/>
              </a:ext>
            </a:extLst>
          </p:cNvPr>
          <p:cNvSpPr>
            <a:spLocks noChangeArrowheads="1"/>
          </p:cNvSpPr>
          <p:nvPr/>
        </p:nvSpPr>
        <p:spPr bwMode="auto">
          <a:xfrm>
            <a:off x="4422563" y="3042951"/>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77" name="Oval 9">
            <a:extLst>
              <a:ext uri="{FF2B5EF4-FFF2-40B4-BE49-F238E27FC236}">
                <a16:creationId xmlns:a16="http://schemas.microsoft.com/office/drawing/2014/main" id="{9744FEDE-2890-468F-B921-389FAFAC87A9}"/>
              </a:ext>
            </a:extLst>
          </p:cNvPr>
          <p:cNvSpPr>
            <a:spLocks noChangeArrowheads="1"/>
          </p:cNvSpPr>
          <p:nvPr/>
        </p:nvSpPr>
        <p:spPr bwMode="auto">
          <a:xfrm>
            <a:off x="3353869" y="4059204"/>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78" name="Oval 9">
            <a:extLst>
              <a:ext uri="{FF2B5EF4-FFF2-40B4-BE49-F238E27FC236}">
                <a16:creationId xmlns:a16="http://schemas.microsoft.com/office/drawing/2014/main" id="{7E8F6DB2-C796-45A6-94F8-F257DCEA1DF4}"/>
              </a:ext>
            </a:extLst>
          </p:cNvPr>
          <p:cNvSpPr>
            <a:spLocks noChangeArrowheads="1"/>
          </p:cNvSpPr>
          <p:nvPr/>
        </p:nvSpPr>
        <p:spPr bwMode="auto">
          <a:xfrm>
            <a:off x="3387478" y="2739572"/>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79" name="Oval 9">
            <a:extLst>
              <a:ext uri="{FF2B5EF4-FFF2-40B4-BE49-F238E27FC236}">
                <a16:creationId xmlns:a16="http://schemas.microsoft.com/office/drawing/2014/main" id="{3D8D2903-07F6-468D-9CA8-383DC3402ED8}"/>
              </a:ext>
            </a:extLst>
          </p:cNvPr>
          <p:cNvSpPr>
            <a:spLocks noChangeArrowheads="1"/>
          </p:cNvSpPr>
          <p:nvPr/>
        </p:nvSpPr>
        <p:spPr bwMode="auto">
          <a:xfrm>
            <a:off x="3869035" y="4229116"/>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80" name="Oval 9">
            <a:extLst>
              <a:ext uri="{FF2B5EF4-FFF2-40B4-BE49-F238E27FC236}">
                <a16:creationId xmlns:a16="http://schemas.microsoft.com/office/drawing/2014/main" id="{75768394-BBCF-44D5-9B36-DA83C0521D81}"/>
              </a:ext>
            </a:extLst>
          </p:cNvPr>
          <p:cNvSpPr>
            <a:spLocks noChangeArrowheads="1"/>
          </p:cNvSpPr>
          <p:nvPr/>
        </p:nvSpPr>
        <p:spPr bwMode="auto">
          <a:xfrm>
            <a:off x="4051266" y="3781069"/>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sp>
        <p:nvSpPr>
          <p:cNvPr id="281" name="Oval 9">
            <a:extLst>
              <a:ext uri="{FF2B5EF4-FFF2-40B4-BE49-F238E27FC236}">
                <a16:creationId xmlns:a16="http://schemas.microsoft.com/office/drawing/2014/main" id="{44B7D1FC-ACA2-4984-8821-90F6EA1588BC}"/>
              </a:ext>
            </a:extLst>
          </p:cNvPr>
          <p:cNvSpPr>
            <a:spLocks noChangeArrowheads="1"/>
          </p:cNvSpPr>
          <p:nvPr/>
        </p:nvSpPr>
        <p:spPr bwMode="auto">
          <a:xfrm>
            <a:off x="4893119" y="4145775"/>
            <a:ext cx="224510" cy="236658"/>
          </a:xfrm>
          <a:prstGeom prst="ellipse">
            <a:avLst/>
          </a:prstGeom>
          <a:solidFill>
            <a:srgbClr val="00B050"/>
          </a:solidFill>
          <a:ln w="9525" cap="flat">
            <a:solidFill>
              <a:srgbClr val="FF3333"/>
            </a:solidFill>
            <a:round/>
            <a:headEnd/>
            <a:tailEnd/>
          </a:ln>
          <a:effectLst/>
        </p:spPr>
        <p:txBody>
          <a:bodyPr wrap="none" anchor="ctr"/>
          <a:lstStyle/>
          <a:p>
            <a:endParaRPr lang="en-IN"/>
          </a:p>
        </p:txBody>
      </p:sp>
      <p:cxnSp>
        <p:nvCxnSpPr>
          <p:cNvPr id="282" name="Straight Connector 281">
            <a:extLst>
              <a:ext uri="{FF2B5EF4-FFF2-40B4-BE49-F238E27FC236}">
                <a16:creationId xmlns:a16="http://schemas.microsoft.com/office/drawing/2014/main" id="{11969463-8898-43DA-8E65-9B92A0E2A3EB}"/>
              </a:ext>
            </a:extLst>
          </p:cNvPr>
          <p:cNvCxnSpPr>
            <a:cxnSpLocks/>
          </p:cNvCxnSpPr>
          <p:nvPr/>
        </p:nvCxnSpPr>
        <p:spPr>
          <a:xfrm>
            <a:off x="3167591" y="1219209"/>
            <a:ext cx="7226" cy="1389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20255379-4F09-4B06-B61A-1A9976F0163B}"/>
              </a:ext>
            </a:extLst>
          </p:cNvPr>
          <p:cNvCxnSpPr>
            <a:cxnSpLocks/>
          </p:cNvCxnSpPr>
          <p:nvPr/>
        </p:nvCxnSpPr>
        <p:spPr>
          <a:xfrm flipH="1">
            <a:off x="3167590" y="2605873"/>
            <a:ext cx="2130945" cy="22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0" name="TextBox 289">
            <a:extLst>
              <a:ext uri="{FF2B5EF4-FFF2-40B4-BE49-F238E27FC236}">
                <a16:creationId xmlns:a16="http://schemas.microsoft.com/office/drawing/2014/main" id="{BB2A5670-8EAF-4F49-9E62-6E9228E880E0}"/>
              </a:ext>
            </a:extLst>
          </p:cNvPr>
          <p:cNvSpPr txBox="1"/>
          <p:nvPr/>
        </p:nvSpPr>
        <p:spPr>
          <a:xfrm>
            <a:off x="1225279" y="4493932"/>
            <a:ext cx="346593" cy="368058"/>
          </a:xfrm>
          <a:prstGeom prst="rect">
            <a:avLst/>
          </a:prstGeom>
          <a:noFill/>
        </p:spPr>
        <p:txBody>
          <a:bodyPr wrap="square" rtlCol="0">
            <a:spAutoFit/>
          </a:bodyPr>
          <a:lstStyle/>
          <a:p>
            <a:r>
              <a:rPr lang="en-IN" dirty="0"/>
              <a:t>1</a:t>
            </a:r>
          </a:p>
        </p:txBody>
      </p:sp>
      <p:sp>
        <p:nvSpPr>
          <p:cNvPr id="291" name="TextBox 290">
            <a:extLst>
              <a:ext uri="{FF2B5EF4-FFF2-40B4-BE49-F238E27FC236}">
                <a16:creationId xmlns:a16="http://schemas.microsoft.com/office/drawing/2014/main" id="{50C1EE1D-1F93-47EC-A179-D2FDA3546D24}"/>
              </a:ext>
            </a:extLst>
          </p:cNvPr>
          <p:cNvSpPr txBox="1"/>
          <p:nvPr/>
        </p:nvSpPr>
        <p:spPr>
          <a:xfrm>
            <a:off x="1990189" y="4492817"/>
            <a:ext cx="346593" cy="368058"/>
          </a:xfrm>
          <a:prstGeom prst="rect">
            <a:avLst/>
          </a:prstGeom>
          <a:noFill/>
        </p:spPr>
        <p:txBody>
          <a:bodyPr wrap="square" rtlCol="0">
            <a:spAutoFit/>
          </a:bodyPr>
          <a:lstStyle/>
          <a:p>
            <a:r>
              <a:rPr lang="en-IN" dirty="0"/>
              <a:t>2</a:t>
            </a:r>
          </a:p>
        </p:txBody>
      </p:sp>
      <p:sp>
        <p:nvSpPr>
          <p:cNvPr id="292" name="TextBox 291">
            <a:extLst>
              <a:ext uri="{FF2B5EF4-FFF2-40B4-BE49-F238E27FC236}">
                <a16:creationId xmlns:a16="http://schemas.microsoft.com/office/drawing/2014/main" id="{1BD05CB4-01C4-42E0-A6FB-015AFF3D539C}"/>
              </a:ext>
            </a:extLst>
          </p:cNvPr>
          <p:cNvSpPr txBox="1"/>
          <p:nvPr/>
        </p:nvSpPr>
        <p:spPr>
          <a:xfrm>
            <a:off x="2627364" y="4498541"/>
            <a:ext cx="346593" cy="368058"/>
          </a:xfrm>
          <a:prstGeom prst="rect">
            <a:avLst/>
          </a:prstGeom>
          <a:noFill/>
        </p:spPr>
        <p:txBody>
          <a:bodyPr wrap="square" rtlCol="0">
            <a:spAutoFit/>
          </a:bodyPr>
          <a:lstStyle/>
          <a:p>
            <a:r>
              <a:rPr lang="en-IN" dirty="0"/>
              <a:t>3</a:t>
            </a:r>
          </a:p>
        </p:txBody>
      </p:sp>
      <p:sp>
        <p:nvSpPr>
          <p:cNvPr id="294" name="TextBox 293">
            <a:extLst>
              <a:ext uri="{FF2B5EF4-FFF2-40B4-BE49-F238E27FC236}">
                <a16:creationId xmlns:a16="http://schemas.microsoft.com/office/drawing/2014/main" id="{1AA05506-32C8-476E-A9DC-AF3664317BCE}"/>
              </a:ext>
            </a:extLst>
          </p:cNvPr>
          <p:cNvSpPr txBox="1"/>
          <p:nvPr/>
        </p:nvSpPr>
        <p:spPr>
          <a:xfrm>
            <a:off x="3456792" y="4495009"/>
            <a:ext cx="346593" cy="368058"/>
          </a:xfrm>
          <a:prstGeom prst="rect">
            <a:avLst/>
          </a:prstGeom>
          <a:noFill/>
        </p:spPr>
        <p:txBody>
          <a:bodyPr wrap="square" rtlCol="0">
            <a:spAutoFit/>
          </a:bodyPr>
          <a:lstStyle/>
          <a:p>
            <a:r>
              <a:rPr lang="en-IN" dirty="0"/>
              <a:t>4</a:t>
            </a:r>
          </a:p>
        </p:txBody>
      </p:sp>
      <p:sp>
        <p:nvSpPr>
          <p:cNvPr id="295" name="TextBox 294">
            <a:extLst>
              <a:ext uri="{FF2B5EF4-FFF2-40B4-BE49-F238E27FC236}">
                <a16:creationId xmlns:a16="http://schemas.microsoft.com/office/drawing/2014/main" id="{7ED70314-5750-4EC8-AE83-861F27F1712E}"/>
              </a:ext>
            </a:extLst>
          </p:cNvPr>
          <p:cNvSpPr txBox="1"/>
          <p:nvPr/>
        </p:nvSpPr>
        <p:spPr>
          <a:xfrm>
            <a:off x="4184980" y="4490160"/>
            <a:ext cx="346593" cy="368058"/>
          </a:xfrm>
          <a:prstGeom prst="rect">
            <a:avLst/>
          </a:prstGeom>
          <a:noFill/>
        </p:spPr>
        <p:txBody>
          <a:bodyPr wrap="square" rtlCol="0">
            <a:spAutoFit/>
          </a:bodyPr>
          <a:lstStyle/>
          <a:p>
            <a:r>
              <a:rPr lang="en-IN" dirty="0"/>
              <a:t>5</a:t>
            </a:r>
          </a:p>
        </p:txBody>
      </p:sp>
      <p:sp>
        <p:nvSpPr>
          <p:cNvPr id="296" name="TextBox 295">
            <a:extLst>
              <a:ext uri="{FF2B5EF4-FFF2-40B4-BE49-F238E27FC236}">
                <a16:creationId xmlns:a16="http://schemas.microsoft.com/office/drawing/2014/main" id="{AF359AFB-94F5-4C13-BD24-3392720EC9A8}"/>
              </a:ext>
            </a:extLst>
          </p:cNvPr>
          <p:cNvSpPr txBox="1"/>
          <p:nvPr/>
        </p:nvSpPr>
        <p:spPr>
          <a:xfrm>
            <a:off x="4916012" y="4501610"/>
            <a:ext cx="346593" cy="368058"/>
          </a:xfrm>
          <a:prstGeom prst="rect">
            <a:avLst/>
          </a:prstGeom>
          <a:noFill/>
        </p:spPr>
        <p:txBody>
          <a:bodyPr wrap="square" rtlCol="0">
            <a:spAutoFit/>
          </a:bodyPr>
          <a:lstStyle/>
          <a:p>
            <a:r>
              <a:rPr lang="en-IN" dirty="0"/>
              <a:t>6</a:t>
            </a:r>
          </a:p>
        </p:txBody>
      </p:sp>
      <p:cxnSp>
        <p:nvCxnSpPr>
          <p:cNvPr id="297" name="Straight Connector 296">
            <a:extLst>
              <a:ext uri="{FF2B5EF4-FFF2-40B4-BE49-F238E27FC236}">
                <a16:creationId xmlns:a16="http://schemas.microsoft.com/office/drawing/2014/main" id="{CA519A03-B8F6-44B0-98A9-9F56A5E6638A}"/>
              </a:ext>
            </a:extLst>
          </p:cNvPr>
          <p:cNvCxnSpPr>
            <a:cxnSpLocks/>
          </p:cNvCxnSpPr>
          <p:nvPr/>
        </p:nvCxnSpPr>
        <p:spPr>
          <a:xfrm>
            <a:off x="3160414" y="3307514"/>
            <a:ext cx="6998" cy="1257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31009D-0D39-4E63-ABB1-02ECACEC6324}"/>
              </a:ext>
            </a:extLst>
          </p:cNvPr>
          <p:cNvCxnSpPr>
            <a:cxnSpLocks/>
          </p:cNvCxnSpPr>
          <p:nvPr/>
        </p:nvCxnSpPr>
        <p:spPr>
          <a:xfrm flipH="1">
            <a:off x="730228" y="3300280"/>
            <a:ext cx="2422385" cy="144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E61629AC-C0AB-4007-BEB2-13FBE88E1B09}"/>
              </a:ext>
            </a:extLst>
          </p:cNvPr>
          <p:cNvSpPr txBox="1"/>
          <p:nvPr/>
        </p:nvSpPr>
        <p:spPr>
          <a:xfrm>
            <a:off x="491891" y="3750635"/>
            <a:ext cx="346593" cy="368058"/>
          </a:xfrm>
          <a:prstGeom prst="rect">
            <a:avLst/>
          </a:prstGeom>
          <a:noFill/>
        </p:spPr>
        <p:txBody>
          <a:bodyPr wrap="square" rtlCol="0">
            <a:spAutoFit/>
          </a:bodyPr>
          <a:lstStyle/>
          <a:p>
            <a:r>
              <a:rPr lang="en-IN" dirty="0"/>
              <a:t>1</a:t>
            </a:r>
          </a:p>
        </p:txBody>
      </p:sp>
      <p:sp>
        <p:nvSpPr>
          <p:cNvPr id="302" name="TextBox 301">
            <a:extLst>
              <a:ext uri="{FF2B5EF4-FFF2-40B4-BE49-F238E27FC236}">
                <a16:creationId xmlns:a16="http://schemas.microsoft.com/office/drawing/2014/main" id="{505AF348-6B6C-477B-8ECC-715AE86FDFF4}"/>
              </a:ext>
            </a:extLst>
          </p:cNvPr>
          <p:cNvSpPr txBox="1"/>
          <p:nvPr/>
        </p:nvSpPr>
        <p:spPr>
          <a:xfrm>
            <a:off x="497668" y="3102921"/>
            <a:ext cx="346593" cy="368058"/>
          </a:xfrm>
          <a:prstGeom prst="rect">
            <a:avLst/>
          </a:prstGeom>
          <a:noFill/>
        </p:spPr>
        <p:txBody>
          <a:bodyPr wrap="square" rtlCol="0">
            <a:spAutoFit/>
          </a:bodyPr>
          <a:lstStyle/>
          <a:p>
            <a:r>
              <a:rPr lang="en-IN" dirty="0"/>
              <a:t>2</a:t>
            </a:r>
          </a:p>
        </p:txBody>
      </p:sp>
      <p:sp>
        <p:nvSpPr>
          <p:cNvPr id="303" name="TextBox 302">
            <a:extLst>
              <a:ext uri="{FF2B5EF4-FFF2-40B4-BE49-F238E27FC236}">
                <a16:creationId xmlns:a16="http://schemas.microsoft.com/office/drawing/2014/main" id="{889DA43D-E69D-4229-82FB-E2C1E6F88CD5}"/>
              </a:ext>
            </a:extLst>
          </p:cNvPr>
          <p:cNvSpPr txBox="1"/>
          <p:nvPr/>
        </p:nvSpPr>
        <p:spPr>
          <a:xfrm>
            <a:off x="496820" y="2421906"/>
            <a:ext cx="346593" cy="368058"/>
          </a:xfrm>
          <a:prstGeom prst="rect">
            <a:avLst/>
          </a:prstGeom>
          <a:noFill/>
        </p:spPr>
        <p:txBody>
          <a:bodyPr wrap="square" rtlCol="0">
            <a:spAutoFit/>
          </a:bodyPr>
          <a:lstStyle/>
          <a:p>
            <a:r>
              <a:rPr lang="en-IN" dirty="0"/>
              <a:t>3</a:t>
            </a:r>
          </a:p>
        </p:txBody>
      </p:sp>
      <p:sp>
        <p:nvSpPr>
          <p:cNvPr id="304" name="TextBox 303">
            <a:extLst>
              <a:ext uri="{FF2B5EF4-FFF2-40B4-BE49-F238E27FC236}">
                <a16:creationId xmlns:a16="http://schemas.microsoft.com/office/drawing/2014/main" id="{D7824C60-3CAE-4C05-BA06-89F5B729F92E}"/>
              </a:ext>
            </a:extLst>
          </p:cNvPr>
          <p:cNvSpPr txBox="1"/>
          <p:nvPr/>
        </p:nvSpPr>
        <p:spPr>
          <a:xfrm>
            <a:off x="496182" y="1771140"/>
            <a:ext cx="346593" cy="368058"/>
          </a:xfrm>
          <a:prstGeom prst="rect">
            <a:avLst/>
          </a:prstGeom>
          <a:noFill/>
        </p:spPr>
        <p:txBody>
          <a:bodyPr wrap="square" rtlCol="0">
            <a:spAutoFit/>
          </a:bodyPr>
          <a:lstStyle/>
          <a:p>
            <a:r>
              <a:rPr lang="en-IN" dirty="0"/>
              <a:t>4</a:t>
            </a:r>
          </a:p>
        </p:txBody>
      </p:sp>
      <p:sp>
        <p:nvSpPr>
          <p:cNvPr id="305" name="TextBox 304">
            <a:extLst>
              <a:ext uri="{FF2B5EF4-FFF2-40B4-BE49-F238E27FC236}">
                <a16:creationId xmlns:a16="http://schemas.microsoft.com/office/drawing/2014/main" id="{7376ED41-D81C-4BB2-BB77-5C8B1ABD34E9}"/>
              </a:ext>
            </a:extLst>
          </p:cNvPr>
          <p:cNvSpPr txBox="1"/>
          <p:nvPr/>
        </p:nvSpPr>
        <p:spPr>
          <a:xfrm>
            <a:off x="474970" y="1023925"/>
            <a:ext cx="346593" cy="368058"/>
          </a:xfrm>
          <a:prstGeom prst="rect">
            <a:avLst/>
          </a:prstGeom>
          <a:noFill/>
        </p:spPr>
        <p:txBody>
          <a:bodyPr wrap="square" rtlCol="0">
            <a:spAutoFit/>
          </a:bodyPr>
          <a:lstStyle/>
          <a:p>
            <a:r>
              <a:rPr lang="en-IN" dirty="0"/>
              <a:t>5</a:t>
            </a:r>
          </a:p>
        </p:txBody>
      </p:sp>
      <p:sp>
        <p:nvSpPr>
          <p:cNvPr id="3" name="Flowchart: Decision 2">
            <a:extLst>
              <a:ext uri="{FF2B5EF4-FFF2-40B4-BE49-F238E27FC236}">
                <a16:creationId xmlns:a16="http://schemas.microsoft.com/office/drawing/2014/main" id="{DA7EA184-BC1D-4472-A8D2-F6B2DD480F09}"/>
              </a:ext>
            </a:extLst>
          </p:cNvPr>
          <p:cNvSpPr/>
          <p:nvPr/>
        </p:nvSpPr>
        <p:spPr>
          <a:xfrm>
            <a:off x="8317427" y="1275951"/>
            <a:ext cx="998290" cy="821500"/>
          </a:xfrm>
          <a:prstGeom prst="flowChartDecisi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2A3B55-3D04-4484-8426-33906C5DAE22}"/>
                  </a:ext>
                </a:extLst>
              </p:cNvPr>
              <p:cNvSpPr txBox="1"/>
              <p:nvPr/>
            </p:nvSpPr>
            <p:spPr>
              <a:xfrm>
                <a:off x="2316774" y="4769869"/>
                <a:ext cx="1489576" cy="276999"/>
              </a:xfrm>
              <a:prstGeom prst="rect">
                <a:avLst/>
              </a:prstGeom>
              <a:noFill/>
            </p:spPr>
            <p:txBody>
              <a:bodyPr wrap="square" lIns="0" tIns="0" rIns="0" bIns="0" rtlCol="0">
                <a:spAutoFit/>
              </a:bodyPr>
              <a:lstStyle/>
              <a:p>
                <a:r>
                  <a:rPr lang="en-IN" b="0" dirty="0"/>
                  <a:t>Feature 1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oMath>
                </a14:m>
                <a:endParaRPr lang="en-IN" dirty="0"/>
              </a:p>
            </p:txBody>
          </p:sp>
        </mc:Choice>
        <mc:Fallback xmlns="">
          <p:sp>
            <p:nvSpPr>
              <p:cNvPr id="4" name="TextBox 3">
                <a:extLst>
                  <a:ext uri="{FF2B5EF4-FFF2-40B4-BE49-F238E27FC236}">
                    <a16:creationId xmlns:a16="http://schemas.microsoft.com/office/drawing/2014/main" xmlns="" xmlns:a14="http://schemas.microsoft.com/office/drawing/2010/main" id="{3F2A3B55-3D04-4484-8426-33906C5DAE22}"/>
                  </a:ext>
                </a:extLst>
              </p:cNvPr>
              <p:cNvSpPr txBox="1">
                <a:spLocks noRot="1" noChangeAspect="1" noMove="1" noResize="1" noEditPoints="1" noAdjustHandles="1" noChangeArrowheads="1" noChangeShapeType="1" noTextEdit="1"/>
              </p:cNvSpPr>
              <p:nvPr/>
            </p:nvSpPr>
            <p:spPr>
              <a:xfrm>
                <a:off x="2316774" y="4769869"/>
                <a:ext cx="1489576" cy="276999"/>
              </a:xfrm>
              <a:prstGeom prst="rect">
                <a:avLst/>
              </a:prstGeom>
              <a:blipFill>
                <a:blip r:embed="rId3" cstate="print"/>
                <a:stretch>
                  <a:fillRect l="-9426" t="-28261" b="-50000"/>
                </a:stretch>
              </a:blipFill>
            </p:spPr>
            <p:txBody>
              <a:bodyPr/>
              <a:lstStyle/>
              <a:p>
                <a:r>
                  <a:rPr lang="en-IN">
                    <a:noFill/>
                  </a:rPr>
                  <a:t> </a:t>
                </a:r>
              </a:p>
            </p:txBody>
          </p:sp>
        </mc:Fallback>
      </mc:AlternateContent>
      <p:sp>
        <p:nvSpPr>
          <p:cNvPr id="70" name="TextBox 69">
            <a:extLst>
              <a:ext uri="{FF2B5EF4-FFF2-40B4-BE49-F238E27FC236}">
                <a16:creationId xmlns:a16="http://schemas.microsoft.com/office/drawing/2014/main" id="{E45C1CBA-F436-4678-B330-CB205A0DC305}"/>
              </a:ext>
            </a:extLst>
          </p:cNvPr>
          <p:cNvSpPr txBox="1">
            <a:spLocks noRot="1" noChangeAspect="1" noMove="1" noResize="1" noEditPoints="1" noAdjustHandles="1" noChangeArrowheads="1" noChangeShapeType="1" noTextEdit="1"/>
          </p:cNvSpPr>
          <p:nvPr/>
        </p:nvSpPr>
        <p:spPr>
          <a:xfrm rot="16200000">
            <a:off x="-432282" y="2675013"/>
            <a:ext cx="1489576" cy="276999"/>
          </a:xfrm>
          <a:prstGeom prst="rect">
            <a:avLst/>
          </a:prstGeom>
          <a:blipFill>
            <a:blip r:embed="rId4" cstate="print"/>
            <a:stretch>
              <a:fillRect l="-28889" r="-51111" b="-9388"/>
            </a:stretch>
          </a:blipFill>
        </p:spPr>
        <p:txBody>
          <a:bodyPr/>
          <a:lstStyle/>
          <a:p>
            <a:endParaRPr lang="en-IN" dirty="0">
              <a:no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59064D-14AB-4ED6-BFC6-D5D71B43275F}"/>
                  </a:ext>
                </a:extLst>
              </p:cNvPr>
              <p:cNvSpPr txBox="1"/>
              <p:nvPr/>
            </p:nvSpPr>
            <p:spPr>
              <a:xfrm>
                <a:off x="8440509" y="1569712"/>
                <a:ext cx="7986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𝑥</m:t>
                          </m:r>
                        </m:e>
                        <m:sub>
                          <m:r>
                            <a:rPr lang="en-IN" sz="1400" b="0" i="1" smtClean="0">
                              <a:latin typeface="Cambria Math" panose="02040503050406030204" pitchFamily="18" charset="0"/>
                            </a:rPr>
                            <m:t>1</m:t>
                          </m:r>
                        </m:sub>
                      </m:sSub>
                      <m:r>
                        <a:rPr lang="en-IN" sz="1400" b="0" i="1" smtClean="0">
                          <a:latin typeface="Cambria Math" panose="02040503050406030204" pitchFamily="18" charset="0"/>
                        </a:rPr>
                        <m:t>&gt;3.5 ?</m:t>
                      </m:r>
                    </m:oMath>
                  </m:oMathPara>
                </a14:m>
                <a:endParaRPr lang="en-IN" sz="1400" dirty="0"/>
              </a:p>
            </p:txBody>
          </p:sp>
        </mc:Choice>
        <mc:Fallback xmlns="">
          <p:sp>
            <p:nvSpPr>
              <p:cNvPr id="6" name="TextBox 5">
                <a:extLst>
                  <a:ext uri="{FF2B5EF4-FFF2-40B4-BE49-F238E27FC236}">
                    <a16:creationId xmlns:a16="http://schemas.microsoft.com/office/drawing/2014/main" xmlns="" xmlns:a14="http://schemas.microsoft.com/office/drawing/2010/main" id="{3459064D-14AB-4ED6-BFC6-D5D71B43275F}"/>
                  </a:ext>
                </a:extLst>
              </p:cNvPr>
              <p:cNvSpPr txBox="1">
                <a:spLocks noRot="1" noChangeAspect="1" noMove="1" noResize="1" noEditPoints="1" noAdjustHandles="1" noChangeArrowheads="1" noChangeShapeType="1" noTextEdit="1"/>
              </p:cNvSpPr>
              <p:nvPr/>
            </p:nvSpPr>
            <p:spPr>
              <a:xfrm>
                <a:off x="8440509" y="1569712"/>
                <a:ext cx="798616" cy="215444"/>
              </a:xfrm>
              <a:prstGeom prst="rect">
                <a:avLst/>
              </a:prstGeom>
              <a:blipFill>
                <a:blip r:embed="rId5" cstate="print"/>
                <a:stretch>
                  <a:fillRect l="-3053" r="-4580" b="-11111"/>
                </a:stretch>
              </a:blipFill>
            </p:spPr>
            <p:txBody>
              <a:bodyPr/>
              <a:lstStyle/>
              <a:p>
                <a:r>
                  <a:rPr lang="en-IN">
                    <a:noFill/>
                  </a:rPr>
                  <a:t> </a:t>
                </a:r>
              </a:p>
            </p:txBody>
          </p:sp>
        </mc:Fallback>
      </mc:AlternateContent>
      <p:sp>
        <p:nvSpPr>
          <p:cNvPr id="72" name="Flowchart: Decision 71">
            <a:extLst>
              <a:ext uri="{FF2B5EF4-FFF2-40B4-BE49-F238E27FC236}">
                <a16:creationId xmlns:a16="http://schemas.microsoft.com/office/drawing/2014/main" id="{1B0557DC-7355-42DD-B767-A340D0BA1A8C}"/>
              </a:ext>
            </a:extLst>
          </p:cNvPr>
          <p:cNvSpPr/>
          <p:nvPr/>
        </p:nvSpPr>
        <p:spPr>
          <a:xfrm>
            <a:off x="9861352" y="2168380"/>
            <a:ext cx="998290" cy="821500"/>
          </a:xfrm>
          <a:prstGeom prst="flowChartDecisi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0D481F5-804E-497D-AB4F-A79B0280ED65}"/>
                  </a:ext>
                </a:extLst>
              </p:cNvPr>
              <p:cNvSpPr txBox="1"/>
              <p:nvPr/>
            </p:nvSpPr>
            <p:spPr>
              <a:xfrm>
                <a:off x="10028300" y="2454058"/>
                <a:ext cx="6665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𝑥</m:t>
                          </m:r>
                        </m:e>
                        <m:sub>
                          <m:r>
                            <a:rPr lang="en-IN" sz="1400" b="0" i="1" smtClean="0">
                              <a:latin typeface="Cambria Math" panose="02040503050406030204" pitchFamily="18" charset="0"/>
                            </a:rPr>
                            <m:t>2</m:t>
                          </m:r>
                        </m:sub>
                      </m:sSub>
                      <m:r>
                        <a:rPr lang="en-IN" sz="1400" b="0" i="1" smtClean="0">
                          <a:latin typeface="Cambria Math" panose="02040503050406030204" pitchFamily="18" charset="0"/>
                        </a:rPr>
                        <m:t>&gt;3 ?</m:t>
                      </m:r>
                    </m:oMath>
                  </m:oMathPara>
                </a14:m>
                <a:endParaRPr lang="en-IN" sz="1400" dirty="0"/>
              </a:p>
            </p:txBody>
          </p:sp>
        </mc:Choice>
        <mc:Fallback xmlns="">
          <p:sp>
            <p:nvSpPr>
              <p:cNvPr id="73" name="TextBox 72">
                <a:extLst>
                  <a:ext uri="{FF2B5EF4-FFF2-40B4-BE49-F238E27FC236}">
                    <a16:creationId xmlns:a16="http://schemas.microsoft.com/office/drawing/2014/main" xmlns="" xmlns:a14="http://schemas.microsoft.com/office/drawing/2010/main" id="{A0D481F5-804E-497D-AB4F-A79B0280ED65}"/>
                  </a:ext>
                </a:extLst>
              </p:cNvPr>
              <p:cNvSpPr txBox="1">
                <a:spLocks noRot="1" noChangeAspect="1" noMove="1" noResize="1" noEditPoints="1" noAdjustHandles="1" noChangeArrowheads="1" noChangeShapeType="1" noTextEdit="1"/>
              </p:cNvSpPr>
              <p:nvPr/>
            </p:nvSpPr>
            <p:spPr>
              <a:xfrm>
                <a:off x="10028300" y="2454058"/>
                <a:ext cx="666529" cy="215444"/>
              </a:xfrm>
              <a:prstGeom prst="rect">
                <a:avLst/>
              </a:prstGeom>
              <a:blipFill>
                <a:blip r:embed="rId6" cstate="print"/>
                <a:stretch>
                  <a:fillRect l="-2752" r="-5505" b="-14286"/>
                </a:stretch>
              </a:blipFill>
            </p:spPr>
            <p:txBody>
              <a:bodyPr/>
              <a:lstStyle/>
              <a:p>
                <a:r>
                  <a:rPr lang="en-IN">
                    <a:noFill/>
                  </a:rPr>
                  <a:t> </a:t>
                </a:r>
              </a:p>
            </p:txBody>
          </p:sp>
        </mc:Fallback>
      </mc:AlternateContent>
      <p:sp>
        <p:nvSpPr>
          <p:cNvPr id="7" name="Rectangle: Rounded Corners 6">
            <a:extLst>
              <a:ext uri="{FF2B5EF4-FFF2-40B4-BE49-F238E27FC236}">
                <a16:creationId xmlns:a16="http://schemas.microsoft.com/office/drawing/2014/main" id="{6FF86312-6889-4948-8B9E-22F7969E5657}"/>
              </a:ext>
            </a:extLst>
          </p:cNvPr>
          <p:cNvSpPr/>
          <p:nvPr/>
        </p:nvSpPr>
        <p:spPr>
          <a:xfrm>
            <a:off x="10824785" y="3462128"/>
            <a:ext cx="998290" cy="596013"/>
          </a:xfrm>
          <a:prstGeom prst="roundRect">
            <a:avLst/>
          </a:prstGeom>
          <a:solidFill>
            <a:srgbClr val="FF0000">
              <a:alpha val="36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Predict Red</a:t>
            </a:r>
          </a:p>
        </p:txBody>
      </p:sp>
      <p:sp>
        <p:nvSpPr>
          <p:cNvPr id="75" name="Rectangle: Rounded Corners 74">
            <a:extLst>
              <a:ext uri="{FF2B5EF4-FFF2-40B4-BE49-F238E27FC236}">
                <a16:creationId xmlns:a16="http://schemas.microsoft.com/office/drawing/2014/main" id="{52A74C8E-EF64-41E4-B0C7-6883B7A9E478}"/>
              </a:ext>
            </a:extLst>
          </p:cNvPr>
          <p:cNvSpPr/>
          <p:nvPr/>
        </p:nvSpPr>
        <p:spPr>
          <a:xfrm>
            <a:off x="8955055" y="3463191"/>
            <a:ext cx="998290" cy="596013"/>
          </a:xfrm>
          <a:prstGeom prst="roundRect">
            <a:avLst/>
          </a:prstGeom>
          <a:solidFill>
            <a:srgbClr val="00B050">
              <a:alpha val="36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Predict Green</a:t>
            </a:r>
          </a:p>
        </p:txBody>
      </p:sp>
      <p:cxnSp>
        <p:nvCxnSpPr>
          <p:cNvPr id="9" name="Connector: Elbow 8">
            <a:extLst>
              <a:ext uri="{FF2B5EF4-FFF2-40B4-BE49-F238E27FC236}">
                <a16:creationId xmlns:a16="http://schemas.microsoft.com/office/drawing/2014/main" id="{C7E7D0FE-6BB0-4A54-B7AF-4E3D7F80AAFC}"/>
              </a:ext>
            </a:extLst>
          </p:cNvPr>
          <p:cNvCxnSpPr>
            <a:stCxn id="3" idx="3"/>
            <a:endCxn id="72" idx="0"/>
          </p:cNvCxnSpPr>
          <p:nvPr/>
        </p:nvCxnSpPr>
        <p:spPr>
          <a:xfrm>
            <a:off x="9315717" y="1686701"/>
            <a:ext cx="1044780" cy="48167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702E7665-EDC9-4E19-B404-E4624CEA60CE}"/>
              </a:ext>
            </a:extLst>
          </p:cNvPr>
          <p:cNvCxnSpPr>
            <a:cxnSpLocks/>
            <a:stCxn id="72" idx="3"/>
            <a:endCxn id="7" idx="0"/>
          </p:cNvCxnSpPr>
          <p:nvPr/>
        </p:nvCxnSpPr>
        <p:spPr>
          <a:xfrm>
            <a:off x="10859642" y="2579130"/>
            <a:ext cx="464288" cy="88299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E41ABDA2-FB33-409C-B971-D7EF711E106D}"/>
              </a:ext>
            </a:extLst>
          </p:cNvPr>
          <p:cNvCxnSpPr>
            <a:cxnSpLocks/>
            <a:stCxn id="72" idx="1"/>
            <a:endCxn id="75" idx="0"/>
          </p:cNvCxnSpPr>
          <p:nvPr/>
        </p:nvCxnSpPr>
        <p:spPr>
          <a:xfrm rot="10800000" flipV="1">
            <a:off x="9454200" y="2579129"/>
            <a:ext cx="407152" cy="8840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Decision 87">
            <a:extLst>
              <a:ext uri="{FF2B5EF4-FFF2-40B4-BE49-F238E27FC236}">
                <a16:creationId xmlns:a16="http://schemas.microsoft.com/office/drawing/2014/main" id="{D05A7370-1893-4D7D-ADCE-9FA7A1EDC906}"/>
              </a:ext>
            </a:extLst>
          </p:cNvPr>
          <p:cNvSpPr/>
          <p:nvPr/>
        </p:nvSpPr>
        <p:spPr>
          <a:xfrm>
            <a:off x="6706400" y="2191537"/>
            <a:ext cx="998290" cy="821500"/>
          </a:xfrm>
          <a:prstGeom prst="flowChartDecisi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AC9C284-F488-4015-BEF3-1BE114A3C58D}"/>
                  </a:ext>
                </a:extLst>
              </p:cNvPr>
              <p:cNvSpPr txBox="1"/>
              <p:nvPr/>
            </p:nvSpPr>
            <p:spPr>
              <a:xfrm>
                <a:off x="6873348" y="2477215"/>
                <a:ext cx="6665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𝑥</m:t>
                          </m:r>
                        </m:e>
                        <m:sub>
                          <m:r>
                            <a:rPr lang="en-IN" sz="1400" b="0" i="1" smtClean="0">
                              <a:latin typeface="Cambria Math" panose="02040503050406030204" pitchFamily="18" charset="0"/>
                            </a:rPr>
                            <m:t>2</m:t>
                          </m:r>
                        </m:sub>
                      </m:sSub>
                      <m:r>
                        <a:rPr lang="en-IN" sz="1400" b="0" i="1" smtClean="0">
                          <a:latin typeface="Cambria Math" panose="02040503050406030204" pitchFamily="18" charset="0"/>
                        </a:rPr>
                        <m:t>&gt;2 ?</m:t>
                      </m:r>
                    </m:oMath>
                  </m:oMathPara>
                </a14:m>
                <a:endParaRPr lang="en-IN" sz="1400" dirty="0"/>
              </a:p>
            </p:txBody>
          </p:sp>
        </mc:Choice>
        <mc:Fallback xmlns="">
          <p:sp>
            <p:nvSpPr>
              <p:cNvPr id="89" name="TextBox 88">
                <a:extLst>
                  <a:ext uri="{FF2B5EF4-FFF2-40B4-BE49-F238E27FC236}">
                    <a16:creationId xmlns:a16="http://schemas.microsoft.com/office/drawing/2014/main" xmlns="" xmlns:a14="http://schemas.microsoft.com/office/drawing/2010/main" id="{9AC9C284-F488-4015-BEF3-1BE114A3C58D}"/>
                  </a:ext>
                </a:extLst>
              </p:cNvPr>
              <p:cNvSpPr txBox="1">
                <a:spLocks noRot="1" noChangeAspect="1" noMove="1" noResize="1" noEditPoints="1" noAdjustHandles="1" noChangeArrowheads="1" noChangeShapeType="1" noTextEdit="1"/>
              </p:cNvSpPr>
              <p:nvPr/>
            </p:nvSpPr>
            <p:spPr>
              <a:xfrm>
                <a:off x="6873348" y="2477215"/>
                <a:ext cx="666529" cy="215444"/>
              </a:xfrm>
              <a:prstGeom prst="rect">
                <a:avLst/>
              </a:prstGeom>
              <a:blipFill>
                <a:blip r:embed="rId7" cstate="print"/>
                <a:stretch>
                  <a:fillRect l="-3670" r="-5505" b="-11111"/>
                </a:stretch>
              </a:blipFill>
            </p:spPr>
            <p:txBody>
              <a:bodyPr/>
              <a:lstStyle/>
              <a:p>
                <a:r>
                  <a:rPr lang="en-IN">
                    <a:noFill/>
                  </a:rPr>
                  <a:t> </a:t>
                </a:r>
              </a:p>
            </p:txBody>
          </p:sp>
        </mc:Fallback>
      </mc:AlternateContent>
      <p:sp>
        <p:nvSpPr>
          <p:cNvPr id="90" name="Rectangle: Rounded Corners 89">
            <a:extLst>
              <a:ext uri="{FF2B5EF4-FFF2-40B4-BE49-F238E27FC236}">
                <a16:creationId xmlns:a16="http://schemas.microsoft.com/office/drawing/2014/main" id="{8623AE54-C9DA-4401-B788-82B48D8B2983}"/>
              </a:ext>
            </a:extLst>
          </p:cNvPr>
          <p:cNvSpPr/>
          <p:nvPr/>
        </p:nvSpPr>
        <p:spPr>
          <a:xfrm>
            <a:off x="7669833" y="3485285"/>
            <a:ext cx="998290" cy="596013"/>
          </a:xfrm>
          <a:prstGeom prst="roundRect">
            <a:avLst/>
          </a:prstGeom>
          <a:solidFill>
            <a:srgbClr val="00B050">
              <a:alpha val="36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Predict Green</a:t>
            </a:r>
          </a:p>
        </p:txBody>
      </p:sp>
      <p:sp>
        <p:nvSpPr>
          <p:cNvPr id="91" name="Rectangle: Rounded Corners 90">
            <a:extLst>
              <a:ext uri="{FF2B5EF4-FFF2-40B4-BE49-F238E27FC236}">
                <a16:creationId xmlns:a16="http://schemas.microsoft.com/office/drawing/2014/main" id="{53087F36-5E04-4B1D-B92E-5531784DED6B}"/>
              </a:ext>
            </a:extLst>
          </p:cNvPr>
          <p:cNvSpPr/>
          <p:nvPr/>
        </p:nvSpPr>
        <p:spPr>
          <a:xfrm>
            <a:off x="5800103" y="3486348"/>
            <a:ext cx="998290" cy="596013"/>
          </a:xfrm>
          <a:prstGeom prst="roundRect">
            <a:avLst/>
          </a:prstGeom>
          <a:solidFill>
            <a:srgbClr val="FF0000">
              <a:alpha val="36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Predict Red</a:t>
            </a:r>
          </a:p>
        </p:txBody>
      </p:sp>
      <p:cxnSp>
        <p:nvCxnSpPr>
          <p:cNvPr id="92" name="Connector: Elbow 91">
            <a:extLst>
              <a:ext uri="{FF2B5EF4-FFF2-40B4-BE49-F238E27FC236}">
                <a16:creationId xmlns:a16="http://schemas.microsoft.com/office/drawing/2014/main" id="{DFB12FC2-F115-4BAA-9354-D7828C687D9D}"/>
              </a:ext>
            </a:extLst>
          </p:cNvPr>
          <p:cNvCxnSpPr>
            <a:cxnSpLocks/>
            <a:stCxn id="88" idx="3"/>
            <a:endCxn id="90" idx="0"/>
          </p:cNvCxnSpPr>
          <p:nvPr/>
        </p:nvCxnSpPr>
        <p:spPr>
          <a:xfrm>
            <a:off x="7704690" y="2602287"/>
            <a:ext cx="464288" cy="88299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51C4D225-B775-44C6-B1FC-4FB260CAFDA6}"/>
              </a:ext>
            </a:extLst>
          </p:cNvPr>
          <p:cNvCxnSpPr>
            <a:cxnSpLocks/>
            <a:stCxn id="88" idx="1"/>
            <a:endCxn id="91" idx="0"/>
          </p:cNvCxnSpPr>
          <p:nvPr/>
        </p:nvCxnSpPr>
        <p:spPr>
          <a:xfrm rot="10800000" flipV="1">
            <a:off x="6299248" y="2602286"/>
            <a:ext cx="407152" cy="8840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FCD86159-59E4-4502-800F-4F9877A3BE9E}"/>
              </a:ext>
            </a:extLst>
          </p:cNvPr>
          <p:cNvCxnSpPr>
            <a:cxnSpLocks/>
            <a:stCxn id="3" idx="1"/>
            <a:endCxn id="88" idx="0"/>
          </p:cNvCxnSpPr>
          <p:nvPr/>
        </p:nvCxnSpPr>
        <p:spPr>
          <a:xfrm rot="10800000" flipV="1">
            <a:off x="7205545" y="1686701"/>
            <a:ext cx="1111882" cy="50483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837F797-5FCB-48EF-B29B-077DF2BC41B3}"/>
              </a:ext>
            </a:extLst>
          </p:cNvPr>
          <p:cNvCxnSpPr>
            <a:cxnSpLocks/>
          </p:cNvCxnSpPr>
          <p:nvPr/>
        </p:nvCxnSpPr>
        <p:spPr>
          <a:xfrm flipH="1">
            <a:off x="3159543" y="1213058"/>
            <a:ext cx="11902" cy="33515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AEAC0D0-1C2D-478B-BE74-42DDF2341D95}"/>
              </a:ext>
            </a:extLst>
          </p:cNvPr>
          <p:cNvCxnSpPr>
            <a:cxnSpLocks/>
          </p:cNvCxnSpPr>
          <p:nvPr/>
        </p:nvCxnSpPr>
        <p:spPr>
          <a:xfrm flipH="1">
            <a:off x="745028" y="3285963"/>
            <a:ext cx="4584559" cy="239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0839AB2-128C-4BAD-B984-640820038810}"/>
              </a:ext>
            </a:extLst>
          </p:cNvPr>
          <p:cNvSpPr txBox="1"/>
          <p:nvPr/>
        </p:nvSpPr>
        <p:spPr>
          <a:xfrm>
            <a:off x="7529647" y="1317369"/>
            <a:ext cx="486030" cy="369332"/>
          </a:xfrm>
          <a:prstGeom prst="rect">
            <a:avLst/>
          </a:prstGeom>
          <a:noFill/>
        </p:spPr>
        <p:txBody>
          <a:bodyPr wrap="none" rtlCol="0">
            <a:spAutoFit/>
          </a:bodyPr>
          <a:lstStyle/>
          <a:p>
            <a:r>
              <a:rPr lang="en-IN" dirty="0"/>
              <a:t>NO</a:t>
            </a:r>
          </a:p>
        </p:txBody>
      </p:sp>
      <p:sp>
        <p:nvSpPr>
          <p:cNvPr id="104" name="TextBox 103">
            <a:extLst>
              <a:ext uri="{FF2B5EF4-FFF2-40B4-BE49-F238E27FC236}">
                <a16:creationId xmlns:a16="http://schemas.microsoft.com/office/drawing/2014/main" id="{5551EBF7-7DF8-4295-9C37-3C384B8D1996}"/>
              </a:ext>
            </a:extLst>
          </p:cNvPr>
          <p:cNvSpPr txBox="1"/>
          <p:nvPr/>
        </p:nvSpPr>
        <p:spPr>
          <a:xfrm>
            <a:off x="9581786" y="1317368"/>
            <a:ext cx="512641" cy="369332"/>
          </a:xfrm>
          <a:prstGeom prst="rect">
            <a:avLst/>
          </a:prstGeom>
          <a:noFill/>
        </p:spPr>
        <p:txBody>
          <a:bodyPr wrap="none" rtlCol="0">
            <a:spAutoFit/>
          </a:bodyPr>
          <a:lstStyle/>
          <a:p>
            <a:r>
              <a:rPr lang="en-IN" dirty="0"/>
              <a:t>YES</a:t>
            </a:r>
          </a:p>
        </p:txBody>
      </p:sp>
      <p:sp>
        <p:nvSpPr>
          <p:cNvPr id="105" name="TextBox 104">
            <a:extLst>
              <a:ext uri="{FF2B5EF4-FFF2-40B4-BE49-F238E27FC236}">
                <a16:creationId xmlns:a16="http://schemas.microsoft.com/office/drawing/2014/main" id="{FF5E484C-6A75-42C2-9446-A35610F5722B}"/>
              </a:ext>
            </a:extLst>
          </p:cNvPr>
          <p:cNvSpPr txBox="1"/>
          <p:nvPr/>
        </p:nvSpPr>
        <p:spPr>
          <a:xfrm>
            <a:off x="6251483" y="2270596"/>
            <a:ext cx="486030" cy="369332"/>
          </a:xfrm>
          <a:prstGeom prst="rect">
            <a:avLst/>
          </a:prstGeom>
          <a:noFill/>
        </p:spPr>
        <p:txBody>
          <a:bodyPr wrap="none" rtlCol="0">
            <a:spAutoFit/>
          </a:bodyPr>
          <a:lstStyle/>
          <a:p>
            <a:r>
              <a:rPr lang="en-IN" dirty="0"/>
              <a:t>NO</a:t>
            </a:r>
          </a:p>
        </p:txBody>
      </p:sp>
      <p:sp>
        <p:nvSpPr>
          <p:cNvPr id="106" name="TextBox 105">
            <a:extLst>
              <a:ext uri="{FF2B5EF4-FFF2-40B4-BE49-F238E27FC236}">
                <a16:creationId xmlns:a16="http://schemas.microsoft.com/office/drawing/2014/main" id="{1F755DE1-FBDA-422D-A88F-45465963A7AD}"/>
              </a:ext>
            </a:extLst>
          </p:cNvPr>
          <p:cNvSpPr txBox="1"/>
          <p:nvPr/>
        </p:nvSpPr>
        <p:spPr>
          <a:xfrm>
            <a:off x="7656337" y="2253079"/>
            <a:ext cx="512641" cy="369332"/>
          </a:xfrm>
          <a:prstGeom prst="rect">
            <a:avLst/>
          </a:prstGeom>
          <a:noFill/>
        </p:spPr>
        <p:txBody>
          <a:bodyPr wrap="none" rtlCol="0">
            <a:spAutoFit/>
          </a:bodyPr>
          <a:lstStyle/>
          <a:p>
            <a:r>
              <a:rPr lang="en-IN" dirty="0"/>
              <a:t>YES</a:t>
            </a:r>
          </a:p>
        </p:txBody>
      </p:sp>
      <p:sp>
        <p:nvSpPr>
          <p:cNvPr id="107" name="TextBox 106">
            <a:extLst>
              <a:ext uri="{FF2B5EF4-FFF2-40B4-BE49-F238E27FC236}">
                <a16:creationId xmlns:a16="http://schemas.microsoft.com/office/drawing/2014/main" id="{676EFC8F-ECE5-4E7E-AFE1-E2A0C9401A10}"/>
              </a:ext>
            </a:extLst>
          </p:cNvPr>
          <p:cNvSpPr txBox="1"/>
          <p:nvPr/>
        </p:nvSpPr>
        <p:spPr>
          <a:xfrm>
            <a:off x="10793213" y="2244799"/>
            <a:ext cx="512641" cy="369332"/>
          </a:xfrm>
          <a:prstGeom prst="rect">
            <a:avLst/>
          </a:prstGeom>
          <a:noFill/>
        </p:spPr>
        <p:txBody>
          <a:bodyPr wrap="none" rtlCol="0">
            <a:spAutoFit/>
          </a:bodyPr>
          <a:lstStyle/>
          <a:p>
            <a:r>
              <a:rPr lang="en-IN" dirty="0"/>
              <a:t>YES</a:t>
            </a:r>
          </a:p>
        </p:txBody>
      </p:sp>
      <p:sp>
        <p:nvSpPr>
          <p:cNvPr id="108" name="TextBox 107">
            <a:extLst>
              <a:ext uri="{FF2B5EF4-FFF2-40B4-BE49-F238E27FC236}">
                <a16:creationId xmlns:a16="http://schemas.microsoft.com/office/drawing/2014/main" id="{D3946EEF-2C64-4249-A018-CAEBC5D6830F}"/>
              </a:ext>
            </a:extLst>
          </p:cNvPr>
          <p:cNvSpPr txBox="1"/>
          <p:nvPr/>
        </p:nvSpPr>
        <p:spPr>
          <a:xfrm>
            <a:off x="9425810" y="2252807"/>
            <a:ext cx="486030" cy="369332"/>
          </a:xfrm>
          <a:prstGeom prst="rect">
            <a:avLst/>
          </a:prstGeom>
          <a:noFill/>
        </p:spPr>
        <p:txBody>
          <a:bodyPr wrap="none" rtlCol="0">
            <a:spAutoFit/>
          </a:bodyPr>
          <a:lstStyle/>
          <a:p>
            <a:r>
              <a:rPr lang="en-IN" dirty="0"/>
              <a:t>NO</a:t>
            </a:r>
          </a:p>
        </p:txBody>
      </p:sp>
      <p:cxnSp>
        <p:nvCxnSpPr>
          <p:cNvPr id="109" name="Straight Connector 108">
            <a:extLst>
              <a:ext uri="{FF2B5EF4-FFF2-40B4-BE49-F238E27FC236}">
                <a16:creationId xmlns:a16="http://schemas.microsoft.com/office/drawing/2014/main" id="{3CE06481-2715-44A7-AB42-268EA83B1CFB}"/>
              </a:ext>
            </a:extLst>
          </p:cNvPr>
          <p:cNvCxnSpPr>
            <a:cxnSpLocks/>
          </p:cNvCxnSpPr>
          <p:nvPr/>
        </p:nvCxnSpPr>
        <p:spPr>
          <a:xfrm flipH="1">
            <a:off x="739030" y="2606045"/>
            <a:ext cx="4577985" cy="482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D45D473F-1321-406E-8CE5-71729460AF01}"/>
              </a:ext>
            </a:extLst>
          </p:cNvPr>
          <p:cNvSpPr/>
          <p:nvPr/>
        </p:nvSpPr>
        <p:spPr>
          <a:xfrm>
            <a:off x="766059" y="3339235"/>
            <a:ext cx="2386554" cy="1202527"/>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AFE27D4D-D146-48E3-B034-231A14A245DF}"/>
              </a:ext>
            </a:extLst>
          </p:cNvPr>
          <p:cNvSpPr/>
          <p:nvPr/>
        </p:nvSpPr>
        <p:spPr>
          <a:xfrm>
            <a:off x="772351" y="1229933"/>
            <a:ext cx="2424714" cy="2084816"/>
          </a:xfrm>
          <a:prstGeom prst="rect">
            <a:avLst/>
          </a:prstGeom>
          <a:solidFill>
            <a:srgbClr val="00B05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4" name="Rectangle 113">
            <a:extLst>
              <a:ext uri="{FF2B5EF4-FFF2-40B4-BE49-F238E27FC236}">
                <a16:creationId xmlns:a16="http://schemas.microsoft.com/office/drawing/2014/main" id="{32382602-1F3B-49CC-9A68-974867924F9E}"/>
              </a:ext>
            </a:extLst>
          </p:cNvPr>
          <p:cNvSpPr/>
          <p:nvPr/>
        </p:nvSpPr>
        <p:spPr>
          <a:xfrm>
            <a:off x="3187091" y="2638918"/>
            <a:ext cx="2124846" cy="1911769"/>
          </a:xfrm>
          <a:prstGeom prst="rect">
            <a:avLst/>
          </a:prstGeom>
          <a:solidFill>
            <a:srgbClr val="00B05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Oval 9">
            <a:extLst>
              <a:ext uri="{FF2B5EF4-FFF2-40B4-BE49-F238E27FC236}">
                <a16:creationId xmlns:a16="http://schemas.microsoft.com/office/drawing/2014/main" id="{EC373842-CAF9-4CE0-82FD-C001EE5FD51F}"/>
              </a:ext>
            </a:extLst>
          </p:cNvPr>
          <p:cNvSpPr>
            <a:spLocks noChangeArrowheads="1"/>
          </p:cNvSpPr>
          <p:nvPr/>
        </p:nvSpPr>
        <p:spPr bwMode="auto">
          <a:xfrm>
            <a:off x="1653788" y="1920225"/>
            <a:ext cx="224510" cy="236658"/>
          </a:xfrm>
          <a:prstGeom prst="ellipse">
            <a:avLst/>
          </a:prstGeom>
          <a:solidFill>
            <a:schemeClr val="tx1"/>
          </a:solidFill>
          <a:ln w="9525" cap="flat">
            <a:solidFill>
              <a:srgbClr val="FF3333"/>
            </a:solidFill>
            <a:round/>
            <a:headEnd/>
            <a:tailEnd/>
          </a:ln>
          <a:effectLst/>
        </p:spPr>
        <p:txBody>
          <a:bodyPr wrap="none" anchor="ctr"/>
          <a:lstStyle/>
          <a:p>
            <a:endParaRPr lang="en-IN"/>
          </a:p>
        </p:txBody>
      </p:sp>
      <p:sp>
        <p:nvSpPr>
          <p:cNvPr id="117" name="Oval 9">
            <a:extLst>
              <a:ext uri="{FF2B5EF4-FFF2-40B4-BE49-F238E27FC236}">
                <a16:creationId xmlns:a16="http://schemas.microsoft.com/office/drawing/2014/main" id="{901BE860-CCC0-4321-A0E3-8F5EEEA525F0}"/>
              </a:ext>
            </a:extLst>
          </p:cNvPr>
          <p:cNvSpPr>
            <a:spLocks noChangeArrowheads="1"/>
          </p:cNvSpPr>
          <p:nvPr/>
        </p:nvSpPr>
        <p:spPr bwMode="auto">
          <a:xfrm>
            <a:off x="8704317" y="1305149"/>
            <a:ext cx="224510" cy="236658"/>
          </a:xfrm>
          <a:prstGeom prst="ellipse">
            <a:avLst/>
          </a:prstGeom>
          <a:solidFill>
            <a:schemeClr val="tx1"/>
          </a:solidFill>
          <a:ln w="9525" cap="flat">
            <a:solidFill>
              <a:srgbClr val="FF3333"/>
            </a:solidFill>
            <a:round/>
            <a:headEnd/>
            <a:tailEnd/>
          </a:ln>
          <a:effectLst/>
        </p:spPr>
        <p:txBody>
          <a:bodyPr wrap="none" anchor="ctr"/>
          <a:lstStyle/>
          <a:p>
            <a:endParaRPr lang="en-IN"/>
          </a:p>
        </p:txBody>
      </p:sp>
      <p:sp>
        <p:nvSpPr>
          <p:cNvPr id="124" name="Oval 9">
            <a:extLst>
              <a:ext uri="{FF2B5EF4-FFF2-40B4-BE49-F238E27FC236}">
                <a16:creationId xmlns:a16="http://schemas.microsoft.com/office/drawing/2014/main" id="{8F09DA14-EB94-4C34-BDA0-F6F573FB0718}"/>
              </a:ext>
            </a:extLst>
          </p:cNvPr>
          <p:cNvSpPr>
            <a:spLocks noChangeArrowheads="1"/>
          </p:cNvSpPr>
          <p:nvPr/>
        </p:nvSpPr>
        <p:spPr bwMode="auto">
          <a:xfrm>
            <a:off x="8136574" y="3632306"/>
            <a:ext cx="224510" cy="236658"/>
          </a:xfrm>
          <a:prstGeom prst="ellipse">
            <a:avLst/>
          </a:prstGeom>
          <a:solidFill>
            <a:srgbClr val="00B050"/>
          </a:solidFill>
          <a:ln w="9525" cap="flat">
            <a:solidFill>
              <a:schemeClr val="tx1"/>
            </a:solidFill>
            <a:round/>
            <a:headEnd/>
            <a:tailEnd/>
          </a:ln>
          <a:effectLst/>
        </p:spPr>
        <p:txBody>
          <a:bodyPr wrap="none" anchor="ctr"/>
          <a:lstStyle/>
          <a:p>
            <a:endParaRPr lang="en-IN"/>
          </a:p>
        </p:txBody>
      </p:sp>
      <p:sp>
        <p:nvSpPr>
          <p:cNvPr id="125" name="Oval 9">
            <a:extLst>
              <a:ext uri="{FF2B5EF4-FFF2-40B4-BE49-F238E27FC236}">
                <a16:creationId xmlns:a16="http://schemas.microsoft.com/office/drawing/2014/main" id="{2259AF09-BFAD-428B-B60A-09F9C3982BEF}"/>
              </a:ext>
            </a:extLst>
          </p:cNvPr>
          <p:cNvSpPr>
            <a:spLocks noChangeArrowheads="1"/>
          </p:cNvSpPr>
          <p:nvPr/>
        </p:nvSpPr>
        <p:spPr bwMode="auto">
          <a:xfrm>
            <a:off x="1653788" y="1920225"/>
            <a:ext cx="224510" cy="236658"/>
          </a:xfrm>
          <a:prstGeom prst="ellipse">
            <a:avLst/>
          </a:prstGeom>
          <a:solidFill>
            <a:srgbClr val="00B050"/>
          </a:solidFill>
          <a:ln w="9525" cap="flat">
            <a:solidFill>
              <a:schemeClr val="tx1"/>
            </a:solidFill>
            <a:round/>
            <a:headEnd/>
            <a:tailEnd/>
          </a:ln>
          <a:effectLst/>
        </p:spPr>
        <p:txBody>
          <a:bodyPr wrap="none" anchor="ctr"/>
          <a:lstStyle/>
          <a:p>
            <a:endParaRPr lang="en-IN"/>
          </a:p>
        </p:txBody>
      </p:sp>
      <p:sp>
        <p:nvSpPr>
          <p:cNvPr id="26" name="TextBox 25">
            <a:extLst>
              <a:ext uri="{FF2B5EF4-FFF2-40B4-BE49-F238E27FC236}">
                <a16:creationId xmlns:a16="http://schemas.microsoft.com/office/drawing/2014/main" id="{A98E7331-A8F9-4EB7-974C-016D7421D0C6}"/>
              </a:ext>
            </a:extLst>
          </p:cNvPr>
          <p:cNvSpPr txBox="1"/>
          <p:nvPr/>
        </p:nvSpPr>
        <p:spPr>
          <a:xfrm>
            <a:off x="1293387" y="1657824"/>
            <a:ext cx="1104148" cy="369332"/>
          </a:xfrm>
          <a:prstGeom prst="rect">
            <a:avLst/>
          </a:prstGeom>
          <a:noFill/>
        </p:spPr>
        <p:txBody>
          <a:bodyPr wrap="none" rtlCol="0">
            <a:spAutoFit/>
          </a:bodyPr>
          <a:lstStyle/>
          <a:p>
            <a:r>
              <a:rPr lang="en-IN" dirty="0"/>
              <a:t>Test input</a:t>
            </a:r>
          </a:p>
        </p:txBody>
      </p:sp>
      <p:pic>
        <p:nvPicPr>
          <p:cNvPr id="127" name="Picture 126">
            <a:extLst>
              <a:ext uri="{FF2B5EF4-FFF2-40B4-BE49-F238E27FC236}">
                <a16:creationId xmlns:a16="http://schemas.microsoft.com/office/drawing/2014/main" id="{6538264D-2BDD-4859-B982-56E3F9599D0B}"/>
              </a:ext>
            </a:extLst>
          </p:cNvPr>
          <p:cNvPicPr>
            <a:picLocks noChangeAspect="1"/>
          </p:cNvPicPr>
          <p:nvPr/>
        </p:nvPicPr>
        <p:blipFill>
          <a:blip r:embed="rId8" cstate="print"/>
          <a:stretch>
            <a:fillRect/>
          </a:stretch>
        </p:blipFill>
        <p:spPr>
          <a:xfrm>
            <a:off x="788043" y="5482885"/>
            <a:ext cx="1010687" cy="965223"/>
          </a:xfrm>
          <a:prstGeom prst="rect">
            <a:avLst/>
          </a:prstGeom>
        </p:spPr>
      </p:pic>
      <p:sp>
        <p:nvSpPr>
          <p:cNvPr id="128" name="Speech Bubble: Rectangle 127">
            <a:extLst>
              <a:ext uri="{FF2B5EF4-FFF2-40B4-BE49-F238E27FC236}">
                <a16:creationId xmlns:a16="http://schemas.microsoft.com/office/drawing/2014/main" id="{C47B5C28-83AA-40ED-8F8E-FEA24A15B7BA}"/>
              </a:ext>
            </a:extLst>
          </p:cNvPr>
          <p:cNvSpPr/>
          <p:nvPr/>
        </p:nvSpPr>
        <p:spPr>
          <a:xfrm>
            <a:off x="1854956" y="5209858"/>
            <a:ext cx="5241882" cy="1478460"/>
          </a:xfrm>
          <a:prstGeom prst="wedgeRectCallout">
            <a:avLst>
              <a:gd name="adj1" fmla="val -58734"/>
              <a:gd name="adj2" fmla="val 702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latin typeface="Abadi Extra Light" panose="020B0204020104020204" pitchFamily="34" charset="0"/>
              </a:rPr>
              <a:t>DT is very efficient at test time: </a:t>
            </a:r>
            <a:r>
              <a:rPr lang="en-IN" sz="2000" b="0" dirty="0">
                <a:solidFill>
                  <a:schemeClr val="tx1"/>
                </a:solidFill>
                <a:latin typeface="Abadi Extra Light" panose="020B0204020104020204" pitchFamily="34" charset="0"/>
              </a:rPr>
              <a:t>To predict the label of a test point, nearest </a:t>
            </a:r>
            <a:r>
              <a:rPr lang="en-IN" sz="2000" b="0" dirty="0" err="1">
                <a:solidFill>
                  <a:schemeClr val="tx1"/>
                </a:solidFill>
                <a:latin typeface="Abadi Extra Light" panose="020B0204020104020204" pitchFamily="34" charset="0"/>
              </a:rPr>
              <a:t>neighbors</a:t>
            </a:r>
            <a:r>
              <a:rPr lang="en-IN" sz="2000" b="0" dirty="0">
                <a:solidFill>
                  <a:schemeClr val="tx1"/>
                </a:solidFill>
                <a:latin typeface="Abadi Extra Light" panose="020B0204020104020204" pitchFamily="34" charset="0"/>
              </a:rPr>
              <a:t> will require computing distances from 48 training inputs. DT predicts the label </a:t>
            </a:r>
            <a:r>
              <a:rPr lang="en-IN" sz="2000" dirty="0">
                <a:solidFill>
                  <a:schemeClr val="tx1"/>
                </a:solidFill>
                <a:latin typeface="Abadi Extra Light" panose="020B0204020104020204" pitchFamily="34" charset="0"/>
              </a:rPr>
              <a:t>by doing just 2 feature-value comparisons! Way faster!</a:t>
            </a:r>
            <a:endParaRPr lang="en-IN" sz="2000" b="0" dirty="0">
              <a:solidFill>
                <a:schemeClr val="tx1"/>
              </a:solidFill>
              <a:latin typeface="Abadi Extra Light" panose="020B0204020104020204" pitchFamily="34" charset="0"/>
            </a:endParaRPr>
          </a:p>
        </p:txBody>
      </p:sp>
      <p:pic>
        <p:nvPicPr>
          <p:cNvPr id="130" name="Picture 129">
            <a:extLst>
              <a:ext uri="{FF2B5EF4-FFF2-40B4-BE49-F238E27FC236}">
                <a16:creationId xmlns:a16="http://schemas.microsoft.com/office/drawing/2014/main" id="{1973F262-BF93-415B-972C-B3C282565494}"/>
              </a:ext>
            </a:extLst>
          </p:cNvPr>
          <p:cNvPicPr>
            <a:picLocks noChangeAspect="1"/>
          </p:cNvPicPr>
          <p:nvPr/>
        </p:nvPicPr>
        <p:blipFill>
          <a:blip r:embed="rId8" cstate="print"/>
          <a:stretch>
            <a:fillRect/>
          </a:stretch>
        </p:blipFill>
        <p:spPr>
          <a:xfrm>
            <a:off x="10930465" y="4967851"/>
            <a:ext cx="1010687" cy="965223"/>
          </a:xfrm>
          <a:prstGeom prst="rect">
            <a:avLst/>
          </a:prstGeom>
        </p:spPr>
      </p:pic>
      <p:sp>
        <p:nvSpPr>
          <p:cNvPr id="131" name="Speech Bubble: Rectangle 130">
            <a:extLst>
              <a:ext uri="{FF2B5EF4-FFF2-40B4-BE49-F238E27FC236}">
                <a16:creationId xmlns:a16="http://schemas.microsoft.com/office/drawing/2014/main" id="{250BFE80-05A1-473C-B3C4-AB26891BDBC3}"/>
              </a:ext>
            </a:extLst>
          </p:cNvPr>
          <p:cNvSpPr/>
          <p:nvPr/>
        </p:nvSpPr>
        <p:spPr>
          <a:xfrm>
            <a:off x="7572134" y="4694316"/>
            <a:ext cx="3221079" cy="1238250"/>
          </a:xfrm>
          <a:prstGeom prst="wedgeRectCallout">
            <a:avLst>
              <a:gd name="adj1" fmla="val 59549"/>
              <a:gd name="adj2" fmla="val -149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latin typeface="Abadi Extra Light" panose="020B0204020104020204" pitchFamily="34" charset="0"/>
              </a:rPr>
              <a:t>Remember: Root node contains all training inputs</a:t>
            </a:r>
          </a:p>
          <a:p>
            <a:r>
              <a:rPr lang="en-IN" sz="2000" dirty="0">
                <a:solidFill>
                  <a:schemeClr val="tx1"/>
                </a:solidFill>
                <a:latin typeface="Abadi Extra Light" panose="020B0204020104020204" pitchFamily="34" charset="0"/>
              </a:rPr>
              <a:t>Each leaf node receives a subset of training inputs</a:t>
            </a:r>
          </a:p>
        </p:txBody>
      </p:sp>
    </p:spTree>
    <p:custDataLst>
      <p:tags r:id="rId1"/>
    </p:custDataLst>
    <p:extLst>
      <p:ext uri="{BB962C8B-B14F-4D97-AF65-F5344CB8AC3E}">
        <p14:creationId xmlns:p14="http://schemas.microsoft.com/office/powerpoint/2010/main" val="183740550"/>
      </p:ext>
    </p:extLst>
  </p:cSld>
  <p:clrMapOvr>
    <a:masterClrMapping/>
  </p:clrMapOvr>
  <mc:AlternateContent xmlns:mc="http://schemas.openxmlformats.org/markup-compatibility/2006" xmlns:p14="http://schemas.microsoft.com/office/powerpoint/2010/main">
    <mc:Choice Requires="p14">
      <p:transition spd="slow" p14:dur="2000" advTm="475287"/>
    </mc:Choice>
    <mc:Fallback xmlns="">
      <p:transition spd="slow" advTm="4752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3"/>
                                        </p:tgtEl>
                                        <p:attrNameLst>
                                          <p:attrName>style.visibility</p:attrName>
                                        </p:attrNameLst>
                                      </p:cBhvr>
                                      <p:to>
                                        <p:strVal val="visible"/>
                                      </p:to>
                                    </p:set>
                                    <p:animEffect transition="in" filter="wipe(down)">
                                      <p:cBhvr>
                                        <p:cTn id="10" dur="500"/>
                                        <p:tgtEl>
                                          <p:spTgt spid="23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5"/>
                                        </p:tgtEl>
                                        <p:attrNameLst>
                                          <p:attrName>style.visibility</p:attrName>
                                        </p:attrNameLst>
                                      </p:cBhvr>
                                      <p:to>
                                        <p:strVal val="visible"/>
                                      </p:to>
                                    </p:set>
                                    <p:animEffect transition="in" filter="wipe(down)">
                                      <p:cBhvr>
                                        <p:cTn id="13" dur="500"/>
                                        <p:tgtEl>
                                          <p:spTgt spid="2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36"/>
                                        </p:tgtEl>
                                        <p:attrNameLst>
                                          <p:attrName>style.visibility</p:attrName>
                                        </p:attrNameLst>
                                      </p:cBhvr>
                                      <p:to>
                                        <p:strVal val="visible"/>
                                      </p:to>
                                    </p:set>
                                    <p:animEffect transition="in" filter="wipe(down)">
                                      <p:cBhvr>
                                        <p:cTn id="16" dur="500"/>
                                        <p:tgtEl>
                                          <p:spTgt spid="2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wipe(down)">
                                      <p:cBhvr>
                                        <p:cTn id="19" dur="500"/>
                                        <p:tgtEl>
                                          <p:spTgt spid="2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wipe(down)">
                                      <p:cBhvr>
                                        <p:cTn id="22" dur="500"/>
                                        <p:tgtEl>
                                          <p:spTgt spid="2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wipe(down)">
                                      <p:cBhvr>
                                        <p:cTn id="25" dur="500"/>
                                        <p:tgtEl>
                                          <p:spTgt spid="2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40"/>
                                        </p:tgtEl>
                                        <p:attrNameLst>
                                          <p:attrName>style.visibility</p:attrName>
                                        </p:attrNameLst>
                                      </p:cBhvr>
                                      <p:to>
                                        <p:strVal val="visible"/>
                                      </p:to>
                                    </p:set>
                                    <p:animEffect transition="in" filter="wipe(down)">
                                      <p:cBhvr>
                                        <p:cTn id="28" dur="500"/>
                                        <p:tgtEl>
                                          <p:spTgt spid="2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41"/>
                                        </p:tgtEl>
                                        <p:attrNameLst>
                                          <p:attrName>style.visibility</p:attrName>
                                        </p:attrNameLst>
                                      </p:cBhvr>
                                      <p:to>
                                        <p:strVal val="visible"/>
                                      </p:to>
                                    </p:set>
                                    <p:animEffect transition="in" filter="wipe(down)">
                                      <p:cBhvr>
                                        <p:cTn id="31" dur="500"/>
                                        <p:tgtEl>
                                          <p:spTgt spid="2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42"/>
                                        </p:tgtEl>
                                        <p:attrNameLst>
                                          <p:attrName>style.visibility</p:attrName>
                                        </p:attrNameLst>
                                      </p:cBhvr>
                                      <p:to>
                                        <p:strVal val="visible"/>
                                      </p:to>
                                    </p:set>
                                    <p:animEffect transition="in" filter="wipe(down)">
                                      <p:cBhvr>
                                        <p:cTn id="34" dur="500"/>
                                        <p:tgtEl>
                                          <p:spTgt spid="24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43"/>
                                        </p:tgtEl>
                                        <p:attrNameLst>
                                          <p:attrName>style.visibility</p:attrName>
                                        </p:attrNameLst>
                                      </p:cBhvr>
                                      <p:to>
                                        <p:strVal val="visible"/>
                                      </p:to>
                                    </p:set>
                                    <p:animEffect transition="in" filter="wipe(down)">
                                      <p:cBhvr>
                                        <p:cTn id="37" dur="500"/>
                                        <p:tgtEl>
                                          <p:spTgt spid="24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4"/>
                                        </p:tgtEl>
                                        <p:attrNameLst>
                                          <p:attrName>style.visibility</p:attrName>
                                        </p:attrNameLst>
                                      </p:cBhvr>
                                      <p:to>
                                        <p:strVal val="visible"/>
                                      </p:to>
                                    </p:set>
                                    <p:animEffect transition="in" filter="wipe(down)">
                                      <p:cBhvr>
                                        <p:cTn id="40" dur="500"/>
                                        <p:tgtEl>
                                          <p:spTgt spid="24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45"/>
                                        </p:tgtEl>
                                        <p:attrNameLst>
                                          <p:attrName>style.visibility</p:attrName>
                                        </p:attrNameLst>
                                      </p:cBhvr>
                                      <p:to>
                                        <p:strVal val="visible"/>
                                      </p:to>
                                    </p:set>
                                    <p:animEffect transition="in" filter="wipe(down)">
                                      <p:cBhvr>
                                        <p:cTn id="43" dur="500"/>
                                        <p:tgtEl>
                                          <p:spTgt spid="24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46"/>
                                        </p:tgtEl>
                                        <p:attrNameLst>
                                          <p:attrName>style.visibility</p:attrName>
                                        </p:attrNameLst>
                                      </p:cBhvr>
                                      <p:to>
                                        <p:strVal val="visible"/>
                                      </p:to>
                                    </p:set>
                                    <p:animEffect transition="in" filter="wipe(down)">
                                      <p:cBhvr>
                                        <p:cTn id="46" dur="500"/>
                                        <p:tgtEl>
                                          <p:spTgt spid="2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47"/>
                                        </p:tgtEl>
                                        <p:attrNameLst>
                                          <p:attrName>style.visibility</p:attrName>
                                        </p:attrNameLst>
                                      </p:cBhvr>
                                      <p:to>
                                        <p:strVal val="visible"/>
                                      </p:to>
                                    </p:set>
                                    <p:animEffect transition="in" filter="wipe(down)">
                                      <p:cBhvr>
                                        <p:cTn id="49" dur="500"/>
                                        <p:tgtEl>
                                          <p:spTgt spid="24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48"/>
                                        </p:tgtEl>
                                        <p:attrNameLst>
                                          <p:attrName>style.visibility</p:attrName>
                                        </p:attrNameLst>
                                      </p:cBhvr>
                                      <p:to>
                                        <p:strVal val="visible"/>
                                      </p:to>
                                    </p:set>
                                    <p:animEffect transition="in" filter="wipe(down)">
                                      <p:cBhvr>
                                        <p:cTn id="52" dur="500"/>
                                        <p:tgtEl>
                                          <p:spTgt spid="24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49"/>
                                        </p:tgtEl>
                                        <p:attrNameLst>
                                          <p:attrName>style.visibility</p:attrName>
                                        </p:attrNameLst>
                                      </p:cBhvr>
                                      <p:to>
                                        <p:strVal val="visible"/>
                                      </p:to>
                                    </p:set>
                                    <p:animEffect transition="in" filter="wipe(down)">
                                      <p:cBhvr>
                                        <p:cTn id="55" dur="500"/>
                                        <p:tgtEl>
                                          <p:spTgt spid="24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50"/>
                                        </p:tgtEl>
                                        <p:attrNameLst>
                                          <p:attrName>style.visibility</p:attrName>
                                        </p:attrNameLst>
                                      </p:cBhvr>
                                      <p:to>
                                        <p:strVal val="visible"/>
                                      </p:to>
                                    </p:set>
                                    <p:animEffect transition="in" filter="wipe(down)">
                                      <p:cBhvr>
                                        <p:cTn id="58" dur="500"/>
                                        <p:tgtEl>
                                          <p:spTgt spid="250"/>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51"/>
                                        </p:tgtEl>
                                        <p:attrNameLst>
                                          <p:attrName>style.visibility</p:attrName>
                                        </p:attrNameLst>
                                      </p:cBhvr>
                                      <p:to>
                                        <p:strVal val="visible"/>
                                      </p:to>
                                    </p:set>
                                    <p:animEffect transition="in" filter="wipe(down)">
                                      <p:cBhvr>
                                        <p:cTn id="61" dur="500"/>
                                        <p:tgtEl>
                                          <p:spTgt spid="25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wipe(down)">
                                      <p:cBhvr>
                                        <p:cTn id="64" dur="500"/>
                                        <p:tgtEl>
                                          <p:spTgt spid="25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53"/>
                                        </p:tgtEl>
                                        <p:attrNameLst>
                                          <p:attrName>style.visibility</p:attrName>
                                        </p:attrNameLst>
                                      </p:cBhvr>
                                      <p:to>
                                        <p:strVal val="visible"/>
                                      </p:to>
                                    </p:set>
                                    <p:animEffect transition="in" filter="wipe(down)">
                                      <p:cBhvr>
                                        <p:cTn id="67" dur="500"/>
                                        <p:tgtEl>
                                          <p:spTgt spid="25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54"/>
                                        </p:tgtEl>
                                        <p:attrNameLst>
                                          <p:attrName>style.visibility</p:attrName>
                                        </p:attrNameLst>
                                      </p:cBhvr>
                                      <p:to>
                                        <p:strVal val="visible"/>
                                      </p:to>
                                    </p:set>
                                    <p:animEffect transition="in" filter="wipe(down)">
                                      <p:cBhvr>
                                        <p:cTn id="70" dur="500"/>
                                        <p:tgtEl>
                                          <p:spTgt spid="25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55"/>
                                        </p:tgtEl>
                                        <p:attrNameLst>
                                          <p:attrName>style.visibility</p:attrName>
                                        </p:attrNameLst>
                                      </p:cBhvr>
                                      <p:to>
                                        <p:strVal val="visible"/>
                                      </p:to>
                                    </p:set>
                                    <p:animEffect transition="in" filter="wipe(down)">
                                      <p:cBhvr>
                                        <p:cTn id="73" dur="500"/>
                                        <p:tgtEl>
                                          <p:spTgt spid="25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56"/>
                                        </p:tgtEl>
                                        <p:attrNameLst>
                                          <p:attrName>style.visibility</p:attrName>
                                        </p:attrNameLst>
                                      </p:cBhvr>
                                      <p:to>
                                        <p:strVal val="visible"/>
                                      </p:to>
                                    </p:set>
                                    <p:animEffect transition="in" filter="wipe(down)">
                                      <p:cBhvr>
                                        <p:cTn id="76" dur="500"/>
                                        <p:tgtEl>
                                          <p:spTgt spid="25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57"/>
                                        </p:tgtEl>
                                        <p:attrNameLst>
                                          <p:attrName>style.visibility</p:attrName>
                                        </p:attrNameLst>
                                      </p:cBhvr>
                                      <p:to>
                                        <p:strVal val="visible"/>
                                      </p:to>
                                    </p:set>
                                    <p:animEffect transition="in" filter="wipe(down)">
                                      <p:cBhvr>
                                        <p:cTn id="79" dur="500"/>
                                        <p:tgtEl>
                                          <p:spTgt spid="25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58"/>
                                        </p:tgtEl>
                                        <p:attrNameLst>
                                          <p:attrName>style.visibility</p:attrName>
                                        </p:attrNameLst>
                                      </p:cBhvr>
                                      <p:to>
                                        <p:strVal val="visible"/>
                                      </p:to>
                                    </p:set>
                                    <p:animEffect transition="in" filter="wipe(down)">
                                      <p:cBhvr>
                                        <p:cTn id="82" dur="500"/>
                                        <p:tgtEl>
                                          <p:spTgt spid="258"/>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59"/>
                                        </p:tgtEl>
                                        <p:attrNameLst>
                                          <p:attrName>style.visibility</p:attrName>
                                        </p:attrNameLst>
                                      </p:cBhvr>
                                      <p:to>
                                        <p:strVal val="visible"/>
                                      </p:to>
                                    </p:set>
                                    <p:animEffect transition="in" filter="wipe(down)">
                                      <p:cBhvr>
                                        <p:cTn id="85" dur="500"/>
                                        <p:tgtEl>
                                          <p:spTgt spid="259"/>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60"/>
                                        </p:tgtEl>
                                        <p:attrNameLst>
                                          <p:attrName>style.visibility</p:attrName>
                                        </p:attrNameLst>
                                      </p:cBhvr>
                                      <p:to>
                                        <p:strVal val="visible"/>
                                      </p:to>
                                    </p:set>
                                    <p:animEffect transition="in" filter="wipe(down)">
                                      <p:cBhvr>
                                        <p:cTn id="88" dur="500"/>
                                        <p:tgtEl>
                                          <p:spTgt spid="260"/>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61"/>
                                        </p:tgtEl>
                                        <p:attrNameLst>
                                          <p:attrName>style.visibility</p:attrName>
                                        </p:attrNameLst>
                                      </p:cBhvr>
                                      <p:to>
                                        <p:strVal val="visible"/>
                                      </p:to>
                                    </p:set>
                                    <p:animEffect transition="in" filter="wipe(down)">
                                      <p:cBhvr>
                                        <p:cTn id="91" dur="500"/>
                                        <p:tgtEl>
                                          <p:spTgt spid="26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62"/>
                                        </p:tgtEl>
                                        <p:attrNameLst>
                                          <p:attrName>style.visibility</p:attrName>
                                        </p:attrNameLst>
                                      </p:cBhvr>
                                      <p:to>
                                        <p:strVal val="visible"/>
                                      </p:to>
                                    </p:set>
                                    <p:animEffect transition="in" filter="wipe(down)">
                                      <p:cBhvr>
                                        <p:cTn id="94" dur="500"/>
                                        <p:tgtEl>
                                          <p:spTgt spid="262"/>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63"/>
                                        </p:tgtEl>
                                        <p:attrNameLst>
                                          <p:attrName>style.visibility</p:attrName>
                                        </p:attrNameLst>
                                      </p:cBhvr>
                                      <p:to>
                                        <p:strVal val="visible"/>
                                      </p:to>
                                    </p:set>
                                    <p:animEffect transition="in" filter="wipe(down)">
                                      <p:cBhvr>
                                        <p:cTn id="97" dur="500"/>
                                        <p:tgtEl>
                                          <p:spTgt spid="263"/>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264"/>
                                        </p:tgtEl>
                                        <p:attrNameLst>
                                          <p:attrName>style.visibility</p:attrName>
                                        </p:attrNameLst>
                                      </p:cBhvr>
                                      <p:to>
                                        <p:strVal val="visible"/>
                                      </p:to>
                                    </p:set>
                                    <p:animEffect transition="in" filter="wipe(down)">
                                      <p:cBhvr>
                                        <p:cTn id="100" dur="500"/>
                                        <p:tgtEl>
                                          <p:spTgt spid="264"/>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265"/>
                                        </p:tgtEl>
                                        <p:attrNameLst>
                                          <p:attrName>style.visibility</p:attrName>
                                        </p:attrNameLst>
                                      </p:cBhvr>
                                      <p:to>
                                        <p:strVal val="visible"/>
                                      </p:to>
                                    </p:set>
                                    <p:animEffect transition="in" filter="wipe(down)">
                                      <p:cBhvr>
                                        <p:cTn id="103" dur="500"/>
                                        <p:tgtEl>
                                          <p:spTgt spid="26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266"/>
                                        </p:tgtEl>
                                        <p:attrNameLst>
                                          <p:attrName>style.visibility</p:attrName>
                                        </p:attrNameLst>
                                      </p:cBhvr>
                                      <p:to>
                                        <p:strVal val="visible"/>
                                      </p:to>
                                    </p:set>
                                    <p:animEffect transition="in" filter="wipe(down)">
                                      <p:cBhvr>
                                        <p:cTn id="106" dur="500"/>
                                        <p:tgtEl>
                                          <p:spTgt spid="266"/>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267"/>
                                        </p:tgtEl>
                                        <p:attrNameLst>
                                          <p:attrName>style.visibility</p:attrName>
                                        </p:attrNameLst>
                                      </p:cBhvr>
                                      <p:to>
                                        <p:strVal val="visible"/>
                                      </p:to>
                                    </p:set>
                                    <p:animEffect transition="in" filter="wipe(down)">
                                      <p:cBhvr>
                                        <p:cTn id="109" dur="500"/>
                                        <p:tgtEl>
                                          <p:spTgt spid="26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268"/>
                                        </p:tgtEl>
                                        <p:attrNameLst>
                                          <p:attrName>style.visibility</p:attrName>
                                        </p:attrNameLst>
                                      </p:cBhvr>
                                      <p:to>
                                        <p:strVal val="visible"/>
                                      </p:to>
                                    </p:set>
                                    <p:animEffect transition="in" filter="wipe(down)">
                                      <p:cBhvr>
                                        <p:cTn id="112" dur="500"/>
                                        <p:tgtEl>
                                          <p:spTgt spid="26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269"/>
                                        </p:tgtEl>
                                        <p:attrNameLst>
                                          <p:attrName>style.visibility</p:attrName>
                                        </p:attrNameLst>
                                      </p:cBhvr>
                                      <p:to>
                                        <p:strVal val="visible"/>
                                      </p:to>
                                    </p:set>
                                    <p:animEffect transition="in" filter="wipe(down)">
                                      <p:cBhvr>
                                        <p:cTn id="115" dur="500"/>
                                        <p:tgtEl>
                                          <p:spTgt spid="26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270"/>
                                        </p:tgtEl>
                                        <p:attrNameLst>
                                          <p:attrName>style.visibility</p:attrName>
                                        </p:attrNameLst>
                                      </p:cBhvr>
                                      <p:to>
                                        <p:strVal val="visible"/>
                                      </p:to>
                                    </p:set>
                                    <p:animEffect transition="in" filter="wipe(down)">
                                      <p:cBhvr>
                                        <p:cTn id="118" dur="500"/>
                                        <p:tgtEl>
                                          <p:spTgt spid="270"/>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71"/>
                                        </p:tgtEl>
                                        <p:attrNameLst>
                                          <p:attrName>style.visibility</p:attrName>
                                        </p:attrNameLst>
                                      </p:cBhvr>
                                      <p:to>
                                        <p:strVal val="visible"/>
                                      </p:to>
                                    </p:set>
                                    <p:animEffect transition="in" filter="wipe(down)">
                                      <p:cBhvr>
                                        <p:cTn id="121" dur="500"/>
                                        <p:tgtEl>
                                          <p:spTgt spid="27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72"/>
                                        </p:tgtEl>
                                        <p:attrNameLst>
                                          <p:attrName>style.visibility</p:attrName>
                                        </p:attrNameLst>
                                      </p:cBhvr>
                                      <p:to>
                                        <p:strVal val="visible"/>
                                      </p:to>
                                    </p:set>
                                    <p:animEffect transition="in" filter="wipe(down)">
                                      <p:cBhvr>
                                        <p:cTn id="124" dur="500"/>
                                        <p:tgtEl>
                                          <p:spTgt spid="272"/>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273"/>
                                        </p:tgtEl>
                                        <p:attrNameLst>
                                          <p:attrName>style.visibility</p:attrName>
                                        </p:attrNameLst>
                                      </p:cBhvr>
                                      <p:to>
                                        <p:strVal val="visible"/>
                                      </p:to>
                                    </p:set>
                                    <p:animEffect transition="in" filter="wipe(down)">
                                      <p:cBhvr>
                                        <p:cTn id="127" dur="500"/>
                                        <p:tgtEl>
                                          <p:spTgt spid="273"/>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274"/>
                                        </p:tgtEl>
                                        <p:attrNameLst>
                                          <p:attrName>style.visibility</p:attrName>
                                        </p:attrNameLst>
                                      </p:cBhvr>
                                      <p:to>
                                        <p:strVal val="visible"/>
                                      </p:to>
                                    </p:set>
                                    <p:animEffect transition="in" filter="wipe(down)">
                                      <p:cBhvr>
                                        <p:cTn id="130" dur="500"/>
                                        <p:tgtEl>
                                          <p:spTgt spid="274"/>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275"/>
                                        </p:tgtEl>
                                        <p:attrNameLst>
                                          <p:attrName>style.visibility</p:attrName>
                                        </p:attrNameLst>
                                      </p:cBhvr>
                                      <p:to>
                                        <p:strVal val="visible"/>
                                      </p:to>
                                    </p:set>
                                    <p:animEffect transition="in" filter="wipe(down)">
                                      <p:cBhvr>
                                        <p:cTn id="133" dur="500"/>
                                        <p:tgtEl>
                                          <p:spTgt spid="275"/>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276"/>
                                        </p:tgtEl>
                                        <p:attrNameLst>
                                          <p:attrName>style.visibility</p:attrName>
                                        </p:attrNameLst>
                                      </p:cBhvr>
                                      <p:to>
                                        <p:strVal val="visible"/>
                                      </p:to>
                                    </p:set>
                                    <p:animEffect transition="in" filter="wipe(down)">
                                      <p:cBhvr>
                                        <p:cTn id="136" dur="500"/>
                                        <p:tgtEl>
                                          <p:spTgt spid="276"/>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277"/>
                                        </p:tgtEl>
                                        <p:attrNameLst>
                                          <p:attrName>style.visibility</p:attrName>
                                        </p:attrNameLst>
                                      </p:cBhvr>
                                      <p:to>
                                        <p:strVal val="visible"/>
                                      </p:to>
                                    </p:set>
                                    <p:animEffect transition="in" filter="wipe(down)">
                                      <p:cBhvr>
                                        <p:cTn id="139" dur="500"/>
                                        <p:tgtEl>
                                          <p:spTgt spid="277"/>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278"/>
                                        </p:tgtEl>
                                        <p:attrNameLst>
                                          <p:attrName>style.visibility</p:attrName>
                                        </p:attrNameLst>
                                      </p:cBhvr>
                                      <p:to>
                                        <p:strVal val="visible"/>
                                      </p:to>
                                    </p:set>
                                    <p:animEffect transition="in" filter="wipe(down)">
                                      <p:cBhvr>
                                        <p:cTn id="142" dur="500"/>
                                        <p:tgtEl>
                                          <p:spTgt spid="278"/>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279"/>
                                        </p:tgtEl>
                                        <p:attrNameLst>
                                          <p:attrName>style.visibility</p:attrName>
                                        </p:attrNameLst>
                                      </p:cBhvr>
                                      <p:to>
                                        <p:strVal val="visible"/>
                                      </p:to>
                                    </p:set>
                                    <p:animEffect transition="in" filter="wipe(down)">
                                      <p:cBhvr>
                                        <p:cTn id="145" dur="500"/>
                                        <p:tgtEl>
                                          <p:spTgt spid="279"/>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280"/>
                                        </p:tgtEl>
                                        <p:attrNameLst>
                                          <p:attrName>style.visibility</p:attrName>
                                        </p:attrNameLst>
                                      </p:cBhvr>
                                      <p:to>
                                        <p:strVal val="visible"/>
                                      </p:to>
                                    </p:set>
                                    <p:animEffect transition="in" filter="wipe(down)">
                                      <p:cBhvr>
                                        <p:cTn id="148" dur="500"/>
                                        <p:tgtEl>
                                          <p:spTgt spid="280"/>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81"/>
                                        </p:tgtEl>
                                        <p:attrNameLst>
                                          <p:attrName>style.visibility</p:attrName>
                                        </p:attrNameLst>
                                      </p:cBhvr>
                                      <p:to>
                                        <p:strVal val="visible"/>
                                      </p:to>
                                    </p:set>
                                    <p:animEffect transition="in" filter="wipe(down)">
                                      <p:cBhvr>
                                        <p:cTn id="151" dur="500"/>
                                        <p:tgtEl>
                                          <p:spTgt spid="281"/>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290"/>
                                        </p:tgtEl>
                                        <p:attrNameLst>
                                          <p:attrName>style.visibility</p:attrName>
                                        </p:attrNameLst>
                                      </p:cBhvr>
                                      <p:to>
                                        <p:strVal val="visible"/>
                                      </p:to>
                                    </p:set>
                                    <p:animEffect transition="in" filter="wipe(down)">
                                      <p:cBhvr>
                                        <p:cTn id="154" dur="500"/>
                                        <p:tgtEl>
                                          <p:spTgt spid="290"/>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291"/>
                                        </p:tgtEl>
                                        <p:attrNameLst>
                                          <p:attrName>style.visibility</p:attrName>
                                        </p:attrNameLst>
                                      </p:cBhvr>
                                      <p:to>
                                        <p:strVal val="visible"/>
                                      </p:to>
                                    </p:set>
                                    <p:animEffect transition="in" filter="wipe(down)">
                                      <p:cBhvr>
                                        <p:cTn id="157" dur="500"/>
                                        <p:tgtEl>
                                          <p:spTgt spid="291"/>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292"/>
                                        </p:tgtEl>
                                        <p:attrNameLst>
                                          <p:attrName>style.visibility</p:attrName>
                                        </p:attrNameLst>
                                      </p:cBhvr>
                                      <p:to>
                                        <p:strVal val="visible"/>
                                      </p:to>
                                    </p:set>
                                    <p:animEffect transition="in" filter="wipe(down)">
                                      <p:cBhvr>
                                        <p:cTn id="160" dur="500"/>
                                        <p:tgtEl>
                                          <p:spTgt spid="292"/>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294"/>
                                        </p:tgtEl>
                                        <p:attrNameLst>
                                          <p:attrName>style.visibility</p:attrName>
                                        </p:attrNameLst>
                                      </p:cBhvr>
                                      <p:to>
                                        <p:strVal val="visible"/>
                                      </p:to>
                                    </p:set>
                                    <p:animEffect transition="in" filter="wipe(down)">
                                      <p:cBhvr>
                                        <p:cTn id="163" dur="500"/>
                                        <p:tgtEl>
                                          <p:spTgt spid="294"/>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295"/>
                                        </p:tgtEl>
                                        <p:attrNameLst>
                                          <p:attrName>style.visibility</p:attrName>
                                        </p:attrNameLst>
                                      </p:cBhvr>
                                      <p:to>
                                        <p:strVal val="visible"/>
                                      </p:to>
                                    </p:set>
                                    <p:animEffect transition="in" filter="wipe(down)">
                                      <p:cBhvr>
                                        <p:cTn id="166" dur="500"/>
                                        <p:tgtEl>
                                          <p:spTgt spid="295"/>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96"/>
                                        </p:tgtEl>
                                        <p:attrNameLst>
                                          <p:attrName>style.visibility</p:attrName>
                                        </p:attrNameLst>
                                      </p:cBhvr>
                                      <p:to>
                                        <p:strVal val="visible"/>
                                      </p:to>
                                    </p:set>
                                    <p:animEffect transition="in" filter="wipe(down)">
                                      <p:cBhvr>
                                        <p:cTn id="169" dur="500"/>
                                        <p:tgtEl>
                                          <p:spTgt spid="296"/>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301"/>
                                        </p:tgtEl>
                                        <p:attrNameLst>
                                          <p:attrName>style.visibility</p:attrName>
                                        </p:attrNameLst>
                                      </p:cBhvr>
                                      <p:to>
                                        <p:strVal val="visible"/>
                                      </p:to>
                                    </p:set>
                                    <p:animEffect transition="in" filter="wipe(down)">
                                      <p:cBhvr>
                                        <p:cTn id="172" dur="500"/>
                                        <p:tgtEl>
                                          <p:spTgt spid="301"/>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302"/>
                                        </p:tgtEl>
                                        <p:attrNameLst>
                                          <p:attrName>style.visibility</p:attrName>
                                        </p:attrNameLst>
                                      </p:cBhvr>
                                      <p:to>
                                        <p:strVal val="visible"/>
                                      </p:to>
                                    </p:set>
                                    <p:animEffect transition="in" filter="wipe(down)">
                                      <p:cBhvr>
                                        <p:cTn id="175" dur="500"/>
                                        <p:tgtEl>
                                          <p:spTgt spid="302"/>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303"/>
                                        </p:tgtEl>
                                        <p:attrNameLst>
                                          <p:attrName>style.visibility</p:attrName>
                                        </p:attrNameLst>
                                      </p:cBhvr>
                                      <p:to>
                                        <p:strVal val="visible"/>
                                      </p:to>
                                    </p:set>
                                    <p:animEffect transition="in" filter="wipe(down)">
                                      <p:cBhvr>
                                        <p:cTn id="178" dur="500"/>
                                        <p:tgtEl>
                                          <p:spTgt spid="303"/>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304"/>
                                        </p:tgtEl>
                                        <p:attrNameLst>
                                          <p:attrName>style.visibility</p:attrName>
                                        </p:attrNameLst>
                                      </p:cBhvr>
                                      <p:to>
                                        <p:strVal val="visible"/>
                                      </p:to>
                                    </p:set>
                                    <p:animEffect transition="in" filter="wipe(down)">
                                      <p:cBhvr>
                                        <p:cTn id="181" dur="500"/>
                                        <p:tgtEl>
                                          <p:spTgt spid="304"/>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305"/>
                                        </p:tgtEl>
                                        <p:attrNameLst>
                                          <p:attrName>style.visibility</p:attrName>
                                        </p:attrNameLst>
                                      </p:cBhvr>
                                      <p:to>
                                        <p:strVal val="visible"/>
                                      </p:to>
                                    </p:set>
                                    <p:animEffect transition="in" filter="wipe(down)">
                                      <p:cBhvr>
                                        <p:cTn id="184" dur="500"/>
                                        <p:tgtEl>
                                          <p:spTgt spid="305"/>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4"/>
                                        </p:tgtEl>
                                        <p:attrNameLst>
                                          <p:attrName>style.visibility</p:attrName>
                                        </p:attrNameLst>
                                      </p:cBhvr>
                                      <p:to>
                                        <p:strVal val="visible"/>
                                      </p:to>
                                    </p:set>
                                    <p:animEffect transition="in" filter="wipe(down)">
                                      <p:cBhvr>
                                        <p:cTn id="187" dur="500"/>
                                        <p:tgtEl>
                                          <p:spTgt spid="4"/>
                                        </p:tgtEl>
                                      </p:cBhvr>
                                    </p:animEffect>
                                  </p:childTnLst>
                                </p:cTn>
                              </p:par>
                              <p:par>
                                <p:cTn id="188" presetID="22" presetClass="entr" presetSubtype="4" fill="hold" grpId="0" nodeType="withEffect">
                                  <p:stCondLst>
                                    <p:cond delay="0"/>
                                  </p:stCondLst>
                                  <p:childTnLst>
                                    <p:set>
                                      <p:cBhvr>
                                        <p:cTn id="189" dur="1" fill="hold">
                                          <p:stCondLst>
                                            <p:cond delay="0"/>
                                          </p:stCondLst>
                                        </p:cTn>
                                        <p:tgtEl>
                                          <p:spTgt spid="70"/>
                                        </p:tgtEl>
                                        <p:attrNameLst>
                                          <p:attrName>style.visibility</p:attrName>
                                        </p:attrNameLst>
                                      </p:cBhvr>
                                      <p:to>
                                        <p:strVal val="visible"/>
                                      </p:to>
                                    </p:set>
                                    <p:animEffect transition="in" filter="wipe(down)">
                                      <p:cBhvr>
                                        <p:cTn id="190" dur="500"/>
                                        <p:tgtEl>
                                          <p:spTgt spid="70"/>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4" fill="hold" nodeType="clickEffect">
                                  <p:stCondLst>
                                    <p:cond delay="0"/>
                                  </p:stCondLst>
                                  <p:childTnLst>
                                    <p:set>
                                      <p:cBhvr>
                                        <p:cTn id="194" dur="1" fill="hold">
                                          <p:stCondLst>
                                            <p:cond delay="0"/>
                                          </p:stCondLst>
                                        </p:cTn>
                                        <p:tgtEl>
                                          <p:spTgt spid="99"/>
                                        </p:tgtEl>
                                        <p:attrNameLst>
                                          <p:attrName>style.visibility</p:attrName>
                                        </p:attrNameLst>
                                      </p:cBhvr>
                                      <p:to>
                                        <p:strVal val="visible"/>
                                      </p:to>
                                    </p:set>
                                    <p:animEffect transition="in" filter="wipe(down)">
                                      <p:cBhvr>
                                        <p:cTn id="195" dur="500"/>
                                        <p:tgtEl>
                                          <p:spTgt spid="99"/>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4" fill="hold" grpId="0" nodeType="clickEffect">
                                  <p:stCondLst>
                                    <p:cond delay="0"/>
                                  </p:stCondLst>
                                  <p:childTnLst>
                                    <p:set>
                                      <p:cBhvr>
                                        <p:cTn id="199" dur="1" fill="hold">
                                          <p:stCondLst>
                                            <p:cond delay="0"/>
                                          </p:stCondLst>
                                        </p:cTn>
                                        <p:tgtEl>
                                          <p:spTgt spid="3"/>
                                        </p:tgtEl>
                                        <p:attrNameLst>
                                          <p:attrName>style.visibility</p:attrName>
                                        </p:attrNameLst>
                                      </p:cBhvr>
                                      <p:to>
                                        <p:strVal val="visible"/>
                                      </p:to>
                                    </p:set>
                                    <p:animEffect transition="in" filter="wipe(down)">
                                      <p:cBhvr>
                                        <p:cTn id="200" dur="500"/>
                                        <p:tgtEl>
                                          <p:spTgt spid="3"/>
                                        </p:tgtEl>
                                      </p:cBhvr>
                                    </p:animEffect>
                                  </p:childTnLst>
                                </p:cTn>
                              </p:par>
                              <p:par>
                                <p:cTn id="201" presetID="22" presetClass="entr" presetSubtype="4" fill="hold" grpId="0" nodeType="withEffect">
                                  <p:stCondLst>
                                    <p:cond delay="0"/>
                                  </p:stCondLst>
                                  <p:childTnLst>
                                    <p:set>
                                      <p:cBhvr>
                                        <p:cTn id="202" dur="1" fill="hold">
                                          <p:stCondLst>
                                            <p:cond delay="0"/>
                                          </p:stCondLst>
                                        </p:cTn>
                                        <p:tgtEl>
                                          <p:spTgt spid="6"/>
                                        </p:tgtEl>
                                        <p:attrNameLst>
                                          <p:attrName>style.visibility</p:attrName>
                                        </p:attrNameLst>
                                      </p:cBhvr>
                                      <p:to>
                                        <p:strVal val="visible"/>
                                      </p:to>
                                    </p:set>
                                    <p:animEffect transition="in" filter="wipe(down)">
                                      <p:cBhvr>
                                        <p:cTn id="203" dur="500"/>
                                        <p:tgtEl>
                                          <p:spTgt spid="6"/>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4" fill="hold" grpId="0" nodeType="clickEffect">
                                  <p:stCondLst>
                                    <p:cond delay="0"/>
                                  </p:stCondLst>
                                  <p:childTnLst>
                                    <p:set>
                                      <p:cBhvr>
                                        <p:cTn id="207" dur="1" fill="hold">
                                          <p:stCondLst>
                                            <p:cond delay="0"/>
                                          </p:stCondLst>
                                        </p:cTn>
                                        <p:tgtEl>
                                          <p:spTgt spid="23"/>
                                        </p:tgtEl>
                                        <p:attrNameLst>
                                          <p:attrName>style.visibility</p:attrName>
                                        </p:attrNameLst>
                                      </p:cBhvr>
                                      <p:to>
                                        <p:strVal val="visible"/>
                                      </p:to>
                                    </p:set>
                                    <p:animEffect transition="in" filter="wipe(down)">
                                      <p:cBhvr>
                                        <p:cTn id="208" dur="500"/>
                                        <p:tgtEl>
                                          <p:spTgt spid="23"/>
                                        </p:tgtEl>
                                      </p:cBhvr>
                                    </p:animEffect>
                                  </p:childTnLst>
                                </p:cTn>
                              </p:par>
                              <p:par>
                                <p:cTn id="209" presetID="22" presetClass="entr" presetSubtype="4" fill="hold" nodeType="withEffect">
                                  <p:stCondLst>
                                    <p:cond delay="0"/>
                                  </p:stCondLst>
                                  <p:childTnLst>
                                    <p:set>
                                      <p:cBhvr>
                                        <p:cTn id="210" dur="1" fill="hold">
                                          <p:stCondLst>
                                            <p:cond delay="0"/>
                                          </p:stCondLst>
                                        </p:cTn>
                                        <p:tgtEl>
                                          <p:spTgt spid="94"/>
                                        </p:tgtEl>
                                        <p:attrNameLst>
                                          <p:attrName>style.visibility</p:attrName>
                                        </p:attrNameLst>
                                      </p:cBhvr>
                                      <p:to>
                                        <p:strVal val="visible"/>
                                      </p:to>
                                    </p:set>
                                    <p:animEffect transition="in" filter="wipe(down)">
                                      <p:cBhvr>
                                        <p:cTn id="211" dur="500"/>
                                        <p:tgtEl>
                                          <p:spTgt spid="94"/>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104"/>
                                        </p:tgtEl>
                                        <p:attrNameLst>
                                          <p:attrName>style.visibility</p:attrName>
                                        </p:attrNameLst>
                                      </p:cBhvr>
                                      <p:to>
                                        <p:strVal val="visible"/>
                                      </p:to>
                                    </p:set>
                                    <p:animEffect transition="in" filter="wipe(down)">
                                      <p:cBhvr>
                                        <p:cTn id="214" dur="500"/>
                                        <p:tgtEl>
                                          <p:spTgt spid="104"/>
                                        </p:tgtEl>
                                      </p:cBhvr>
                                    </p:animEffect>
                                  </p:childTnLst>
                                </p:cTn>
                              </p:par>
                              <p:par>
                                <p:cTn id="215" presetID="22" presetClass="entr" presetSubtype="4" fill="hold" nodeType="withEffect">
                                  <p:stCondLst>
                                    <p:cond delay="0"/>
                                  </p:stCondLst>
                                  <p:childTnLst>
                                    <p:set>
                                      <p:cBhvr>
                                        <p:cTn id="216" dur="1" fill="hold">
                                          <p:stCondLst>
                                            <p:cond delay="0"/>
                                          </p:stCondLst>
                                        </p:cTn>
                                        <p:tgtEl>
                                          <p:spTgt spid="9"/>
                                        </p:tgtEl>
                                        <p:attrNameLst>
                                          <p:attrName>style.visibility</p:attrName>
                                        </p:attrNameLst>
                                      </p:cBhvr>
                                      <p:to>
                                        <p:strVal val="visible"/>
                                      </p:to>
                                    </p:set>
                                    <p:animEffect transition="in" filter="wipe(down)">
                                      <p:cBhvr>
                                        <p:cTn id="217" dur="500"/>
                                        <p:tgtEl>
                                          <p:spTgt spid="9"/>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nodeType="clickEffect">
                                  <p:stCondLst>
                                    <p:cond delay="0"/>
                                  </p:stCondLst>
                                  <p:childTnLst>
                                    <p:set>
                                      <p:cBhvr>
                                        <p:cTn id="221" dur="1" fill="hold">
                                          <p:stCondLst>
                                            <p:cond delay="0"/>
                                          </p:stCondLst>
                                        </p:cTn>
                                        <p:tgtEl>
                                          <p:spTgt spid="297"/>
                                        </p:tgtEl>
                                        <p:attrNameLst>
                                          <p:attrName>style.visibility</p:attrName>
                                        </p:attrNameLst>
                                      </p:cBhvr>
                                      <p:to>
                                        <p:strVal val="visible"/>
                                      </p:to>
                                    </p:set>
                                    <p:animEffect transition="in" filter="wipe(down)">
                                      <p:cBhvr>
                                        <p:cTn id="222" dur="500"/>
                                        <p:tgtEl>
                                          <p:spTgt spid="297"/>
                                        </p:tgtEl>
                                      </p:cBhvr>
                                    </p:animEffect>
                                  </p:childTnLst>
                                </p:cTn>
                              </p:par>
                              <p:par>
                                <p:cTn id="223" presetID="22" presetClass="entr" presetSubtype="4" fill="hold" nodeType="withEffect">
                                  <p:stCondLst>
                                    <p:cond delay="0"/>
                                  </p:stCondLst>
                                  <p:childTnLst>
                                    <p:set>
                                      <p:cBhvr>
                                        <p:cTn id="224" dur="1" fill="hold">
                                          <p:stCondLst>
                                            <p:cond delay="0"/>
                                          </p:stCondLst>
                                        </p:cTn>
                                        <p:tgtEl>
                                          <p:spTgt spid="299"/>
                                        </p:tgtEl>
                                        <p:attrNameLst>
                                          <p:attrName>style.visibility</p:attrName>
                                        </p:attrNameLst>
                                      </p:cBhvr>
                                      <p:to>
                                        <p:strVal val="visible"/>
                                      </p:to>
                                    </p:set>
                                    <p:animEffect transition="in" filter="wipe(down)">
                                      <p:cBhvr>
                                        <p:cTn id="225" dur="500"/>
                                        <p:tgtEl>
                                          <p:spTgt spid="299"/>
                                        </p:tgtEl>
                                      </p:cBhvr>
                                    </p:animEffect>
                                  </p:childTnLst>
                                </p:cTn>
                              </p:par>
                              <p:par>
                                <p:cTn id="226" presetID="22" presetClass="entr" presetSubtype="4" fill="hold" nodeType="withEffect">
                                  <p:stCondLst>
                                    <p:cond delay="0"/>
                                  </p:stCondLst>
                                  <p:childTnLst>
                                    <p:set>
                                      <p:cBhvr>
                                        <p:cTn id="227" dur="1" fill="hold">
                                          <p:stCondLst>
                                            <p:cond delay="0"/>
                                          </p:stCondLst>
                                        </p:cTn>
                                        <p:tgtEl>
                                          <p:spTgt spid="282"/>
                                        </p:tgtEl>
                                        <p:attrNameLst>
                                          <p:attrName>style.visibility</p:attrName>
                                        </p:attrNameLst>
                                      </p:cBhvr>
                                      <p:to>
                                        <p:strVal val="visible"/>
                                      </p:to>
                                    </p:set>
                                    <p:animEffect transition="in" filter="wipe(down)">
                                      <p:cBhvr>
                                        <p:cTn id="228" dur="500"/>
                                        <p:tgtEl>
                                          <p:spTgt spid="282"/>
                                        </p:tgtEl>
                                      </p:cBhvr>
                                    </p:animEffect>
                                  </p:childTnLst>
                                </p:cTn>
                              </p:par>
                              <p:par>
                                <p:cTn id="229" presetID="22" presetClass="entr" presetSubtype="4" fill="hold" nodeType="withEffect">
                                  <p:stCondLst>
                                    <p:cond delay="0"/>
                                  </p:stCondLst>
                                  <p:childTnLst>
                                    <p:set>
                                      <p:cBhvr>
                                        <p:cTn id="230" dur="1" fill="hold">
                                          <p:stCondLst>
                                            <p:cond delay="0"/>
                                          </p:stCondLst>
                                        </p:cTn>
                                        <p:tgtEl>
                                          <p:spTgt spid="101"/>
                                        </p:tgtEl>
                                        <p:attrNameLst>
                                          <p:attrName>style.visibility</p:attrName>
                                        </p:attrNameLst>
                                      </p:cBhvr>
                                      <p:to>
                                        <p:strVal val="visible"/>
                                      </p:to>
                                    </p:set>
                                    <p:animEffect transition="in" filter="wipe(down)">
                                      <p:cBhvr>
                                        <p:cTn id="231" dur="500"/>
                                        <p:tgtEl>
                                          <p:spTgt spid="101"/>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grpId="0" nodeType="clickEffect">
                                  <p:stCondLst>
                                    <p:cond delay="0"/>
                                  </p:stCondLst>
                                  <p:childTnLst>
                                    <p:set>
                                      <p:cBhvr>
                                        <p:cTn id="235" dur="1" fill="hold">
                                          <p:stCondLst>
                                            <p:cond delay="0"/>
                                          </p:stCondLst>
                                        </p:cTn>
                                        <p:tgtEl>
                                          <p:spTgt spid="88"/>
                                        </p:tgtEl>
                                        <p:attrNameLst>
                                          <p:attrName>style.visibility</p:attrName>
                                        </p:attrNameLst>
                                      </p:cBhvr>
                                      <p:to>
                                        <p:strVal val="visible"/>
                                      </p:to>
                                    </p:set>
                                    <p:animEffect transition="in" filter="wipe(down)">
                                      <p:cBhvr>
                                        <p:cTn id="236" dur="500"/>
                                        <p:tgtEl>
                                          <p:spTgt spid="88"/>
                                        </p:tgtEl>
                                      </p:cBhvr>
                                    </p:animEffect>
                                  </p:childTnLst>
                                </p:cTn>
                              </p:par>
                              <p:par>
                                <p:cTn id="237" presetID="22" presetClass="entr" presetSubtype="4" fill="hold" grpId="0" nodeType="withEffect">
                                  <p:stCondLst>
                                    <p:cond delay="0"/>
                                  </p:stCondLst>
                                  <p:childTnLst>
                                    <p:set>
                                      <p:cBhvr>
                                        <p:cTn id="238" dur="1" fill="hold">
                                          <p:stCondLst>
                                            <p:cond delay="0"/>
                                          </p:stCondLst>
                                        </p:cTn>
                                        <p:tgtEl>
                                          <p:spTgt spid="89"/>
                                        </p:tgtEl>
                                        <p:attrNameLst>
                                          <p:attrName>style.visibility</p:attrName>
                                        </p:attrNameLst>
                                      </p:cBhvr>
                                      <p:to>
                                        <p:strVal val="visible"/>
                                      </p:to>
                                    </p:set>
                                    <p:animEffect transition="in" filter="wipe(down)">
                                      <p:cBhvr>
                                        <p:cTn id="239" dur="500"/>
                                        <p:tgtEl>
                                          <p:spTgt spid="89"/>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4" fill="hold" grpId="0" nodeType="clickEffect">
                                  <p:stCondLst>
                                    <p:cond delay="0"/>
                                  </p:stCondLst>
                                  <p:childTnLst>
                                    <p:set>
                                      <p:cBhvr>
                                        <p:cTn id="243" dur="1" fill="hold">
                                          <p:stCondLst>
                                            <p:cond delay="0"/>
                                          </p:stCondLst>
                                        </p:cTn>
                                        <p:tgtEl>
                                          <p:spTgt spid="105"/>
                                        </p:tgtEl>
                                        <p:attrNameLst>
                                          <p:attrName>style.visibility</p:attrName>
                                        </p:attrNameLst>
                                      </p:cBhvr>
                                      <p:to>
                                        <p:strVal val="visible"/>
                                      </p:to>
                                    </p:set>
                                    <p:animEffect transition="in" filter="wipe(down)">
                                      <p:cBhvr>
                                        <p:cTn id="244" dur="500"/>
                                        <p:tgtEl>
                                          <p:spTgt spid="105"/>
                                        </p:tgtEl>
                                      </p:cBhvr>
                                    </p:animEffect>
                                  </p:childTnLst>
                                </p:cTn>
                              </p:par>
                              <p:par>
                                <p:cTn id="245" presetID="22" presetClass="entr" presetSubtype="4" fill="hold" nodeType="withEffect">
                                  <p:stCondLst>
                                    <p:cond delay="0"/>
                                  </p:stCondLst>
                                  <p:childTnLst>
                                    <p:set>
                                      <p:cBhvr>
                                        <p:cTn id="246" dur="1" fill="hold">
                                          <p:stCondLst>
                                            <p:cond delay="0"/>
                                          </p:stCondLst>
                                        </p:cTn>
                                        <p:tgtEl>
                                          <p:spTgt spid="93"/>
                                        </p:tgtEl>
                                        <p:attrNameLst>
                                          <p:attrName>style.visibility</p:attrName>
                                        </p:attrNameLst>
                                      </p:cBhvr>
                                      <p:to>
                                        <p:strVal val="visible"/>
                                      </p:to>
                                    </p:set>
                                    <p:animEffect transition="in" filter="wipe(down)">
                                      <p:cBhvr>
                                        <p:cTn id="247" dur="500"/>
                                        <p:tgtEl>
                                          <p:spTgt spid="93"/>
                                        </p:tgtEl>
                                      </p:cBhvr>
                                    </p:animEffect>
                                  </p:childTnLst>
                                </p:cTn>
                              </p:par>
                              <p:par>
                                <p:cTn id="248" presetID="22" presetClass="entr" presetSubtype="4" fill="hold" nodeType="withEffect">
                                  <p:stCondLst>
                                    <p:cond delay="0"/>
                                  </p:stCondLst>
                                  <p:childTnLst>
                                    <p:set>
                                      <p:cBhvr>
                                        <p:cTn id="249" dur="1" fill="hold">
                                          <p:stCondLst>
                                            <p:cond delay="0"/>
                                          </p:stCondLst>
                                        </p:cTn>
                                        <p:tgtEl>
                                          <p:spTgt spid="92"/>
                                        </p:tgtEl>
                                        <p:attrNameLst>
                                          <p:attrName>style.visibility</p:attrName>
                                        </p:attrNameLst>
                                      </p:cBhvr>
                                      <p:to>
                                        <p:strVal val="visible"/>
                                      </p:to>
                                    </p:set>
                                    <p:animEffect transition="in" filter="wipe(down)">
                                      <p:cBhvr>
                                        <p:cTn id="250" dur="500"/>
                                        <p:tgtEl>
                                          <p:spTgt spid="92"/>
                                        </p:tgtEl>
                                      </p:cBhvr>
                                    </p:animEffect>
                                  </p:childTnLst>
                                </p:cTn>
                              </p:par>
                              <p:par>
                                <p:cTn id="251" presetID="22" presetClass="entr" presetSubtype="4" fill="hold" grpId="0" nodeType="withEffect">
                                  <p:stCondLst>
                                    <p:cond delay="0"/>
                                  </p:stCondLst>
                                  <p:childTnLst>
                                    <p:set>
                                      <p:cBhvr>
                                        <p:cTn id="252" dur="1" fill="hold">
                                          <p:stCondLst>
                                            <p:cond delay="0"/>
                                          </p:stCondLst>
                                        </p:cTn>
                                        <p:tgtEl>
                                          <p:spTgt spid="106"/>
                                        </p:tgtEl>
                                        <p:attrNameLst>
                                          <p:attrName>style.visibility</p:attrName>
                                        </p:attrNameLst>
                                      </p:cBhvr>
                                      <p:to>
                                        <p:strVal val="visible"/>
                                      </p:to>
                                    </p:set>
                                    <p:animEffect transition="in" filter="wipe(down)">
                                      <p:cBhvr>
                                        <p:cTn id="253" dur="500"/>
                                        <p:tgtEl>
                                          <p:spTgt spid="106"/>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4" fill="hold" grpId="0" nodeType="clickEffect">
                                  <p:stCondLst>
                                    <p:cond delay="0"/>
                                  </p:stCondLst>
                                  <p:childTnLst>
                                    <p:set>
                                      <p:cBhvr>
                                        <p:cTn id="257" dur="1" fill="hold">
                                          <p:stCondLst>
                                            <p:cond delay="0"/>
                                          </p:stCondLst>
                                        </p:cTn>
                                        <p:tgtEl>
                                          <p:spTgt spid="91"/>
                                        </p:tgtEl>
                                        <p:attrNameLst>
                                          <p:attrName>style.visibility</p:attrName>
                                        </p:attrNameLst>
                                      </p:cBhvr>
                                      <p:to>
                                        <p:strVal val="visible"/>
                                      </p:to>
                                    </p:set>
                                    <p:animEffect transition="in" filter="wipe(down)">
                                      <p:cBhvr>
                                        <p:cTn id="258" dur="500"/>
                                        <p:tgtEl>
                                          <p:spTgt spid="91"/>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4" fill="hold" grpId="0" nodeType="clickEffect">
                                  <p:stCondLst>
                                    <p:cond delay="0"/>
                                  </p:stCondLst>
                                  <p:childTnLst>
                                    <p:set>
                                      <p:cBhvr>
                                        <p:cTn id="262" dur="1" fill="hold">
                                          <p:stCondLst>
                                            <p:cond delay="0"/>
                                          </p:stCondLst>
                                        </p:cTn>
                                        <p:tgtEl>
                                          <p:spTgt spid="112"/>
                                        </p:tgtEl>
                                        <p:attrNameLst>
                                          <p:attrName>style.visibility</p:attrName>
                                        </p:attrNameLst>
                                      </p:cBhvr>
                                      <p:to>
                                        <p:strVal val="visible"/>
                                      </p:to>
                                    </p:set>
                                    <p:animEffect transition="in" filter="wipe(down)">
                                      <p:cBhvr>
                                        <p:cTn id="263" dur="500"/>
                                        <p:tgtEl>
                                          <p:spTgt spid="112"/>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4" fill="hold" grpId="0" nodeType="clickEffect">
                                  <p:stCondLst>
                                    <p:cond delay="0"/>
                                  </p:stCondLst>
                                  <p:childTnLst>
                                    <p:set>
                                      <p:cBhvr>
                                        <p:cTn id="267" dur="1" fill="hold">
                                          <p:stCondLst>
                                            <p:cond delay="0"/>
                                          </p:stCondLst>
                                        </p:cTn>
                                        <p:tgtEl>
                                          <p:spTgt spid="90"/>
                                        </p:tgtEl>
                                        <p:attrNameLst>
                                          <p:attrName>style.visibility</p:attrName>
                                        </p:attrNameLst>
                                      </p:cBhvr>
                                      <p:to>
                                        <p:strVal val="visible"/>
                                      </p:to>
                                    </p:set>
                                    <p:animEffect transition="in" filter="wipe(down)">
                                      <p:cBhvr>
                                        <p:cTn id="268" dur="500"/>
                                        <p:tgtEl>
                                          <p:spTgt spid="90"/>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4" fill="hold" grpId="0" nodeType="clickEffect">
                                  <p:stCondLst>
                                    <p:cond delay="0"/>
                                  </p:stCondLst>
                                  <p:childTnLst>
                                    <p:set>
                                      <p:cBhvr>
                                        <p:cTn id="272" dur="1" fill="hold">
                                          <p:stCondLst>
                                            <p:cond delay="0"/>
                                          </p:stCondLst>
                                        </p:cTn>
                                        <p:tgtEl>
                                          <p:spTgt spid="113"/>
                                        </p:tgtEl>
                                        <p:attrNameLst>
                                          <p:attrName>style.visibility</p:attrName>
                                        </p:attrNameLst>
                                      </p:cBhvr>
                                      <p:to>
                                        <p:strVal val="visible"/>
                                      </p:to>
                                    </p:set>
                                    <p:animEffect transition="in" filter="wipe(down)">
                                      <p:cBhvr>
                                        <p:cTn id="273" dur="500"/>
                                        <p:tgtEl>
                                          <p:spTgt spid="113"/>
                                        </p:tgtEl>
                                      </p:cBhvr>
                                    </p:animEffect>
                                  </p:childTnLst>
                                </p:cTn>
                              </p:par>
                            </p:childTnLst>
                          </p:cTn>
                        </p:par>
                      </p:childTnLst>
                    </p:cTn>
                  </p:par>
                  <p:par>
                    <p:cTn id="274" fill="hold">
                      <p:stCondLst>
                        <p:cond delay="indefinite"/>
                      </p:stCondLst>
                      <p:childTnLst>
                        <p:par>
                          <p:cTn id="275" fill="hold">
                            <p:stCondLst>
                              <p:cond delay="0"/>
                            </p:stCondLst>
                            <p:childTnLst>
                              <p:par>
                                <p:cTn id="276" presetID="1" presetClass="exit" presetSubtype="0" fill="hold" nodeType="clickEffect">
                                  <p:stCondLst>
                                    <p:cond delay="0"/>
                                  </p:stCondLst>
                                  <p:childTnLst>
                                    <p:set>
                                      <p:cBhvr>
                                        <p:cTn id="277" dur="1" fill="hold">
                                          <p:stCondLst>
                                            <p:cond delay="0"/>
                                          </p:stCondLst>
                                        </p:cTn>
                                        <p:tgtEl>
                                          <p:spTgt spid="101"/>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22" presetClass="entr" presetSubtype="4" fill="hold" nodeType="clickEffect">
                                  <p:stCondLst>
                                    <p:cond delay="0"/>
                                  </p:stCondLst>
                                  <p:childTnLst>
                                    <p:set>
                                      <p:cBhvr>
                                        <p:cTn id="281" dur="1" fill="hold">
                                          <p:stCondLst>
                                            <p:cond delay="0"/>
                                          </p:stCondLst>
                                        </p:cTn>
                                        <p:tgtEl>
                                          <p:spTgt spid="109"/>
                                        </p:tgtEl>
                                        <p:attrNameLst>
                                          <p:attrName>style.visibility</p:attrName>
                                        </p:attrNameLst>
                                      </p:cBhvr>
                                      <p:to>
                                        <p:strVal val="visible"/>
                                      </p:to>
                                    </p:set>
                                    <p:animEffect transition="in" filter="wipe(down)">
                                      <p:cBhvr>
                                        <p:cTn id="282" dur="500"/>
                                        <p:tgtEl>
                                          <p:spTgt spid="109"/>
                                        </p:tgtEl>
                                      </p:cBhvr>
                                    </p:animEffect>
                                  </p:childTnLst>
                                </p:cTn>
                              </p:par>
                            </p:childTnLst>
                          </p:cTn>
                        </p:par>
                      </p:childTnLst>
                    </p:cTn>
                  </p:par>
                  <p:par>
                    <p:cTn id="283" fill="hold">
                      <p:stCondLst>
                        <p:cond delay="indefinite"/>
                      </p:stCondLst>
                      <p:childTnLst>
                        <p:par>
                          <p:cTn id="284" fill="hold">
                            <p:stCondLst>
                              <p:cond delay="0"/>
                            </p:stCondLst>
                            <p:childTnLst>
                              <p:par>
                                <p:cTn id="285" presetID="22" presetClass="entr" presetSubtype="4" fill="hold" grpId="0" nodeType="clickEffect">
                                  <p:stCondLst>
                                    <p:cond delay="0"/>
                                  </p:stCondLst>
                                  <p:childTnLst>
                                    <p:set>
                                      <p:cBhvr>
                                        <p:cTn id="286" dur="1" fill="hold">
                                          <p:stCondLst>
                                            <p:cond delay="0"/>
                                          </p:stCondLst>
                                        </p:cTn>
                                        <p:tgtEl>
                                          <p:spTgt spid="72"/>
                                        </p:tgtEl>
                                        <p:attrNameLst>
                                          <p:attrName>style.visibility</p:attrName>
                                        </p:attrNameLst>
                                      </p:cBhvr>
                                      <p:to>
                                        <p:strVal val="visible"/>
                                      </p:to>
                                    </p:set>
                                    <p:animEffect transition="in" filter="wipe(down)">
                                      <p:cBhvr>
                                        <p:cTn id="287" dur="500"/>
                                        <p:tgtEl>
                                          <p:spTgt spid="72"/>
                                        </p:tgtEl>
                                      </p:cBhvr>
                                    </p:animEffect>
                                  </p:childTnLst>
                                </p:cTn>
                              </p:par>
                              <p:par>
                                <p:cTn id="288" presetID="22" presetClass="entr" presetSubtype="4" fill="hold" grpId="0" nodeType="withEffect">
                                  <p:stCondLst>
                                    <p:cond delay="0"/>
                                  </p:stCondLst>
                                  <p:childTnLst>
                                    <p:set>
                                      <p:cBhvr>
                                        <p:cTn id="289" dur="1" fill="hold">
                                          <p:stCondLst>
                                            <p:cond delay="0"/>
                                          </p:stCondLst>
                                        </p:cTn>
                                        <p:tgtEl>
                                          <p:spTgt spid="73"/>
                                        </p:tgtEl>
                                        <p:attrNameLst>
                                          <p:attrName>style.visibility</p:attrName>
                                        </p:attrNameLst>
                                      </p:cBhvr>
                                      <p:to>
                                        <p:strVal val="visible"/>
                                      </p:to>
                                    </p:set>
                                    <p:animEffect transition="in" filter="wipe(down)">
                                      <p:cBhvr>
                                        <p:cTn id="290" dur="500"/>
                                        <p:tgtEl>
                                          <p:spTgt spid="73"/>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4" fill="hold" nodeType="clickEffect">
                                  <p:stCondLst>
                                    <p:cond delay="0"/>
                                  </p:stCondLst>
                                  <p:childTnLst>
                                    <p:set>
                                      <p:cBhvr>
                                        <p:cTn id="294" dur="1" fill="hold">
                                          <p:stCondLst>
                                            <p:cond delay="0"/>
                                          </p:stCondLst>
                                        </p:cTn>
                                        <p:tgtEl>
                                          <p:spTgt spid="284"/>
                                        </p:tgtEl>
                                        <p:attrNameLst>
                                          <p:attrName>style.visibility</p:attrName>
                                        </p:attrNameLst>
                                      </p:cBhvr>
                                      <p:to>
                                        <p:strVal val="visible"/>
                                      </p:to>
                                    </p:set>
                                    <p:animEffect transition="in" filter="wipe(down)">
                                      <p:cBhvr>
                                        <p:cTn id="295" dur="500"/>
                                        <p:tgtEl>
                                          <p:spTgt spid="284"/>
                                        </p:tgtEl>
                                      </p:cBhvr>
                                    </p:animEffect>
                                  </p:childTnLst>
                                </p:cTn>
                              </p:par>
                              <p:par>
                                <p:cTn id="296" presetID="22" presetClass="entr" presetSubtype="4" fill="hold" nodeType="withEffect">
                                  <p:stCondLst>
                                    <p:cond delay="0"/>
                                  </p:stCondLst>
                                  <p:childTnLst>
                                    <p:set>
                                      <p:cBhvr>
                                        <p:cTn id="297" dur="1" fill="hold">
                                          <p:stCondLst>
                                            <p:cond delay="0"/>
                                          </p:stCondLst>
                                        </p:cTn>
                                        <p:tgtEl>
                                          <p:spTgt spid="82"/>
                                        </p:tgtEl>
                                        <p:attrNameLst>
                                          <p:attrName>style.visibility</p:attrName>
                                        </p:attrNameLst>
                                      </p:cBhvr>
                                      <p:to>
                                        <p:strVal val="visible"/>
                                      </p:to>
                                    </p:set>
                                    <p:animEffect transition="in" filter="wipe(down)">
                                      <p:cBhvr>
                                        <p:cTn id="298" dur="500"/>
                                        <p:tgtEl>
                                          <p:spTgt spid="82"/>
                                        </p:tgtEl>
                                      </p:cBhvr>
                                    </p:animEffect>
                                  </p:childTnLst>
                                </p:cTn>
                              </p:par>
                              <p:par>
                                <p:cTn id="299" presetID="22" presetClass="entr" presetSubtype="4" fill="hold" grpId="0" nodeType="withEffect">
                                  <p:stCondLst>
                                    <p:cond delay="0"/>
                                  </p:stCondLst>
                                  <p:childTnLst>
                                    <p:set>
                                      <p:cBhvr>
                                        <p:cTn id="300" dur="1" fill="hold">
                                          <p:stCondLst>
                                            <p:cond delay="0"/>
                                          </p:stCondLst>
                                        </p:cTn>
                                        <p:tgtEl>
                                          <p:spTgt spid="108"/>
                                        </p:tgtEl>
                                        <p:attrNameLst>
                                          <p:attrName>style.visibility</p:attrName>
                                        </p:attrNameLst>
                                      </p:cBhvr>
                                      <p:to>
                                        <p:strVal val="visible"/>
                                      </p:to>
                                    </p:set>
                                    <p:animEffect transition="in" filter="wipe(down)">
                                      <p:cBhvr>
                                        <p:cTn id="301" dur="500"/>
                                        <p:tgtEl>
                                          <p:spTgt spid="108"/>
                                        </p:tgtEl>
                                      </p:cBhvr>
                                    </p:animEffect>
                                  </p:childTnLst>
                                </p:cTn>
                              </p:par>
                              <p:par>
                                <p:cTn id="302" presetID="22" presetClass="entr" presetSubtype="4" fill="hold" grpId="0" nodeType="withEffect">
                                  <p:stCondLst>
                                    <p:cond delay="0"/>
                                  </p:stCondLst>
                                  <p:childTnLst>
                                    <p:set>
                                      <p:cBhvr>
                                        <p:cTn id="303" dur="1" fill="hold">
                                          <p:stCondLst>
                                            <p:cond delay="0"/>
                                          </p:stCondLst>
                                        </p:cTn>
                                        <p:tgtEl>
                                          <p:spTgt spid="107"/>
                                        </p:tgtEl>
                                        <p:attrNameLst>
                                          <p:attrName>style.visibility</p:attrName>
                                        </p:attrNameLst>
                                      </p:cBhvr>
                                      <p:to>
                                        <p:strVal val="visible"/>
                                      </p:to>
                                    </p:set>
                                    <p:animEffect transition="in" filter="wipe(down)">
                                      <p:cBhvr>
                                        <p:cTn id="304" dur="500"/>
                                        <p:tgtEl>
                                          <p:spTgt spid="107"/>
                                        </p:tgtEl>
                                      </p:cBhvr>
                                    </p:animEffect>
                                  </p:childTnLst>
                                </p:cTn>
                              </p:par>
                              <p:par>
                                <p:cTn id="305" presetID="22" presetClass="entr" presetSubtype="4" fill="hold" nodeType="withEffect">
                                  <p:stCondLst>
                                    <p:cond delay="0"/>
                                  </p:stCondLst>
                                  <p:childTnLst>
                                    <p:set>
                                      <p:cBhvr>
                                        <p:cTn id="306" dur="1" fill="hold">
                                          <p:stCondLst>
                                            <p:cond delay="0"/>
                                          </p:stCondLst>
                                        </p:cTn>
                                        <p:tgtEl>
                                          <p:spTgt spid="78"/>
                                        </p:tgtEl>
                                        <p:attrNameLst>
                                          <p:attrName>style.visibility</p:attrName>
                                        </p:attrNameLst>
                                      </p:cBhvr>
                                      <p:to>
                                        <p:strVal val="visible"/>
                                      </p:to>
                                    </p:set>
                                    <p:animEffect transition="in" filter="wipe(down)">
                                      <p:cBhvr>
                                        <p:cTn id="307" dur="500"/>
                                        <p:tgtEl>
                                          <p:spTgt spid="78"/>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4" fill="hold" grpId="0" nodeType="clickEffect">
                                  <p:stCondLst>
                                    <p:cond delay="0"/>
                                  </p:stCondLst>
                                  <p:childTnLst>
                                    <p:set>
                                      <p:cBhvr>
                                        <p:cTn id="311" dur="1" fill="hold">
                                          <p:stCondLst>
                                            <p:cond delay="0"/>
                                          </p:stCondLst>
                                        </p:cTn>
                                        <p:tgtEl>
                                          <p:spTgt spid="75"/>
                                        </p:tgtEl>
                                        <p:attrNameLst>
                                          <p:attrName>style.visibility</p:attrName>
                                        </p:attrNameLst>
                                      </p:cBhvr>
                                      <p:to>
                                        <p:strVal val="visible"/>
                                      </p:to>
                                    </p:set>
                                    <p:animEffect transition="in" filter="wipe(down)">
                                      <p:cBhvr>
                                        <p:cTn id="312" dur="500"/>
                                        <p:tgtEl>
                                          <p:spTgt spid="75"/>
                                        </p:tgtEl>
                                      </p:cBhvr>
                                    </p:animEffect>
                                  </p:childTnLst>
                                </p:cTn>
                              </p:par>
                            </p:childTnLst>
                          </p:cTn>
                        </p:par>
                      </p:childTnLst>
                    </p:cTn>
                  </p:par>
                  <p:par>
                    <p:cTn id="313" fill="hold">
                      <p:stCondLst>
                        <p:cond delay="indefinite"/>
                      </p:stCondLst>
                      <p:childTnLst>
                        <p:par>
                          <p:cTn id="314" fill="hold">
                            <p:stCondLst>
                              <p:cond delay="0"/>
                            </p:stCondLst>
                            <p:childTnLst>
                              <p:par>
                                <p:cTn id="315" presetID="22" presetClass="entr" presetSubtype="4" fill="hold" grpId="0" nodeType="clickEffect">
                                  <p:stCondLst>
                                    <p:cond delay="0"/>
                                  </p:stCondLst>
                                  <p:childTnLst>
                                    <p:set>
                                      <p:cBhvr>
                                        <p:cTn id="316" dur="1" fill="hold">
                                          <p:stCondLst>
                                            <p:cond delay="0"/>
                                          </p:stCondLst>
                                        </p:cTn>
                                        <p:tgtEl>
                                          <p:spTgt spid="114"/>
                                        </p:tgtEl>
                                        <p:attrNameLst>
                                          <p:attrName>style.visibility</p:attrName>
                                        </p:attrNameLst>
                                      </p:cBhvr>
                                      <p:to>
                                        <p:strVal val="visible"/>
                                      </p:to>
                                    </p:set>
                                    <p:animEffect transition="in" filter="wipe(down)">
                                      <p:cBhvr>
                                        <p:cTn id="317" dur="500"/>
                                        <p:tgtEl>
                                          <p:spTgt spid="114"/>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4" fill="hold" grpId="0" nodeType="clickEffect">
                                  <p:stCondLst>
                                    <p:cond delay="0"/>
                                  </p:stCondLst>
                                  <p:childTnLst>
                                    <p:set>
                                      <p:cBhvr>
                                        <p:cTn id="321" dur="1" fill="hold">
                                          <p:stCondLst>
                                            <p:cond delay="0"/>
                                          </p:stCondLst>
                                        </p:cTn>
                                        <p:tgtEl>
                                          <p:spTgt spid="7"/>
                                        </p:tgtEl>
                                        <p:attrNameLst>
                                          <p:attrName>style.visibility</p:attrName>
                                        </p:attrNameLst>
                                      </p:cBhvr>
                                      <p:to>
                                        <p:strVal val="visible"/>
                                      </p:to>
                                    </p:set>
                                    <p:animEffect transition="in" filter="wipe(down)">
                                      <p:cBhvr>
                                        <p:cTn id="322" dur="500"/>
                                        <p:tgtEl>
                                          <p:spTgt spid="7"/>
                                        </p:tgtEl>
                                      </p:cBhvr>
                                    </p:animEffect>
                                  </p:childTnLst>
                                </p:cTn>
                              </p:par>
                            </p:childTnLst>
                          </p:cTn>
                        </p:par>
                      </p:childTnLst>
                    </p:cTn>
                  </p:par>
                  <p:par>
                    <p:cTn id="323" fill="hold">
                      <p:stCondLst>
                        <p:cond delay="indefinite"/>
                      </p:stCondLst>
                      <p:childTnLst>
                        <p:par>
                          <p:cTn id="324" fill="hold">
                            <p:stCondLst>
                              <p:cond delay="0"/>
                            </p:stCondLst>
                            <p:childTnLst>
                              <p:par>
                                <p:cTn id="325" presetID="22" presetClass="entr" presetSubtype="4" fill="hold" grpId="0" nodeType="clickEffect">
                                  <p:stCondLst>
                                    <p:cond delay="0"/>
                                  </p:stCondLst>
                                  <p:childTnLst>
                                    <p:set>
                                      <p:cBhvr>
                                        <p:cTn id="326" dur="1" fill="hold">
                                          <p:stCondLst>
                                            <p:cond delay="0"/>
                                          </p:stCondLst>
                                        </p:cTn>
                                        <p:tgtEl>
                                          <p:spTgt spid="25"/>
                                        </p:tgtEl>
                                        <p:attrNameLst>
                                          <p:attrName>style.visibility</p:attrName>
                                        </p:attrNameLst>
                                      </p:cBhvr>
                                      <p:to>
                                        <p:strVal val="visible"/>
                                      </p:to>
                                    </p:set>
                                    <p:animEffect transition="in" filter="wipe(down)">
                                      <p:cBhvr>
                                        <p:cTn id="327" dur="500"/>
                                        <p:tgtEl>
                                          <p:spTgt spid="25"/>
                                        </p:tgtEl>
                                      </p:cBhvr>
                                    </p:animEffect>
                                  </p:childTnLst>
                                </p:cTn>
                              </p:par>
                            </p:childTnLst>
                          </p:cTn>
                        </p:par>
                      </p:childTnLst>
                    </p:cTn>
                  </p:par>
                  <p:par>
                    <p:cTn id="328" fill="hold">
                      <p:stCondLst>
                        <p:cond delay="indefinite"/>
                      </p:stCondLst>
                      <p:childTnLst>
                        <p:par>
                          <p:cTn id="329" fill="hold">
                            <p:stCondLst>
                              <p:cond delay="0"/>
                            </p:stCondLst>
                            <p:childTnLst>
                              <p:par>
                                <p:cTn id="330" presetID="1" presetClass="exit" presetSubtype="0" fill="hold" nodeType="clickEffect">
                                  <p:stCondLst>
                                    <p:cond delay="0"/>
                                  </p:stCondLst>
                                  <p:childTnLst>
                                    <p:set>
                                      <p:cBhvr>
                                        <p:cTn id="331" dur="1" fill="hold">
                                          <p:stCondLst>
                                            <p:cond delay="0"/>
                                          </p:stCondLst>
                                        </p:cTn>
                                        <p:tgtEl>
                                          <p:spTgt spid="99"/>
                                        </p:tgtEl>
                                        <p:attrNameLst>
                                          <p:attrName>style.visibility</p:attrName>
                                        </p:attrNameLst>
                                      </p:cBhvr>
                                      <p:to>
                                        <p:strVal val="hidden"/>
                                      </p:to>
                                    </p:set>
                                  </p:childTnLst>
                                </p:cTn>
                              </p:par>
                              <p:par>
                                <p:cTn id="332" presetID="1" presetClass="exit" presetSubtype="0" fill="hold" nodeType="withEffect">
                                  <p:stCondLst>
                                    <p:cond delay="0"/>
                                  </p:stCondLst>
                                  <p:childTnLst>
                                    <p:set>
                                      <p:cBhvr>
                                        <p:cTn id="333" dur="1" fill="hold">
                                          <p:stCondLst>
                                            <p:cond delay="0"/>
                                          </p:stCondLst>
                                        </p:cTn>
                                        <p:tgtEl>
                                          <p:spTgt spid="109"/>
                                        </p:tgtEl>
                                        <p:attrNameLst>
                                          <p:attrName>style.visibility</p:attrName>
                                        </p:attrNameLst>
                                      </p:cBhvr>
                                      <p:to>
                                        <p:strVal val="hidden"/>
                                      </p:to>
                                    </p:set>
                                  </p:childTnLst>
                                </p:cTn>
                              </p:par>
                            </p:childTnLst>
                          </p:cTn>
                        </p:par>
                      </p:childTnLst>
                    </p:cTn>
                  </p:par>
                  <p:par>
                    <p:cTn id="334" fill="hold">
                      <p:stCondLst>
                        <p:cond delay="indefinite"/>
                      </p:stCondLst>
                      <p:childTnLst>
                        <p:par>
                          <p:cTn id="335" fill="hold">
                            <p:stCondLst>
                              <p:cond delay="0"/>
                            </p:stCondLst>
                            <p:childTnLst>
                              <p:par>
                                <p:cTn id="336" presetID="22" presetClass="entr" presetSubtype="4" fill="hold" nodeType="clickEffect">
                                  <p:stCondLst>
                                    <p:cond delay="0"/>
                                  </p:stCondLst>
                                  <p:childTnLst>
                                    <p:set>
                                      <p:cBhvr>
                                        <p:cTn id="337" dur="1" fill="hold">
                                          <p:stCondLst>
                                            <p:cond delay="0"/>
                                          </p:stCondLst>
                                        </p:cTn>
                                        <p:tgtEl>
                                          <p:spTgt spid="130"/>
                                        </p:tgtEl>
                                        <p:attrNameLst>
                                          <p:attrName>style.visibility</p:attrName>
                                        </p:attrNameLst>
                                      </p:cBhvr>
                                      <p:to>
                                        <p:strVal val="visible"/>
                                      </p:to>
                                    </p:set>
                                    <p:animEffect transition="in" filter="wipe(down)">
                                      <p:cBhvr>
                                        <p:cTn id="338" dur="500"/>
                                        <p:tgtEl>
                                          <p:spTgt spid="130"/>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4" fill="hold" grpId="0" nodeType="clickEffect">
                                  <p:stCondLst>
                                    <p:cond delay="0"/>
                                  </p:stCondLst>
                                  <p:childTnLst>
                                    <p:set>
                                      <p:cBhvr>
                                        <p:cTn id="342" dur="1" fill="hold">
                                          <p:stCondLst>
                                            <p:cond delay="0"/>
                                          </p:stCondLst>
                                        </p:cTn>
                                        <p:tgtEl>
                                          <p:spTgt spid="131"/>
                                        </p:tgtEl>
                                        <p:attrNameLst>
                                          <p:attrName>style.visibility</p:attrName>
                                        </p:attrNameLst>
                                      </p:cBhvr>
                                      <p:to>
                                        <p:strVal val="visible"/>
                                      </p:to>
                                    </p:set>
                                    <p:animEffect transition="in" filter="wipe(down)">
                                      <p:cBhvr>
                                        <p:cTn id="343" dur="500"/>
                                        <p:tgtEl>
                                          <p:spTgt spid="131"/>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4" fill="hold" grpId="0" nodeType="clickEffect">
                                  <p:stCondLst>
                                    <p:cond delay="0"/>
                                  </p:stCondLst>
                                  <p:childTnLst>
                                    <p:set>
                                      <p:cBhvr>
                                        <p:cTn id="347" dur="1" fill="hold">
                                          <p:stCondLst>
                                            <p:cond delay="0"/>
                                          </p:stCondLst>
                                        </p:cTn>
                                        <p:tgtEl>
                                          <p:spTgt spid="116"/>
                                        </p:tgtEl>
                                        <p:attrNameLst>
                                          <p:attrName>style.visibility</p:attrName>
                                        </p:attrNameLst>
                                      </p:cBhvr>
                                      <p:to>
                                        <p:strVal val="visible"/>
                                      </p:to>
                                    </p:set>
                                    <p:animEffect transition="in" filter="wipe(down)">
                                      <p:cBhvr>
                                        <p:cTn id="348" dur="500"/>
                                        <p:tgtEl>
                                          <p:spTgt spid="116"/>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4" fill="hold" grpId="0" nodeType="clickEffect">
                                  <p:stCondLst>
                                    <p:cond delay="0"/>
                                  </p:stCondLst>
                                  <p:childTnLst>
                                    <p:set>
                                      <p:cBhvr>
                                        <p:cTn id="352" dur="1" fill="hold">
                                          <p:stCondLst>
                                            <p:cond delay="0"/>
                                          </p:stCondLst>
                                        </p:cTn>
                                        <p:tgtEl>
                                          <p:spTgt spid="26"/>
                                        </p:tgtEl>
                                        <p:attrNameLst>
                                          <p:attrName>style.visibility</p:attrName>
                                        </p:attrNameLst>
                                      </p:cBhvr>
                                      <p:to>
                                        <p:strVal val="visible"/>
                                      </p:to>
                                    </p:set>
                                    <p:animEffect transition="in" filter="wipe(down)">
                                      <p:cBhvr>
                                        <p:cTn id="353" dur="500"/>
                                        <p:tgtEl>
                                          <p:spTgt spid="26"/>
                                        </p:tgtEl>
                                      </p:cBhvr>
                                    </p:animEffect>
                                  </p:childTnLst>
                                </p:cTn>
                              </p:par>
                            </p:childTnLst>
                          </p:cTn>
                        </p:par>
                      </p:childTnLst>
                    </p:cTn>
                  </p:par>
                  <p:par>
                    <p:cTn id="354" fill="hold">
                      <p:stCondLst>
                        <p:cond delay="indefinite"/>
                      </p:stCondLst>
                      <p:childTnLst>
                        <p:par>
                          <p:cTn id="355" fill="hold">
                            <p:stCondLst>
                              <p:cond delay="0"/>
                            </p:stCondLst>
                            <p:childTnLst>
                              <p:par>
                                <p:cTn id="356" presetID="22" presetClass="entr" presetSubtype="4" fill="hold" grpId="0" nodeType="clickEffect">
                                  <p:stCondLst>
                                    <p:cond delay="0"/>
                                  </p:stCondLst>
                                  <p:childTnLst>
                                    <p:set>
                                      <p:cBhvr>
                                        <p:cTn id="357" dur="1" fill="hold">
                                          <p:stCondLst>
                                            <p:cond delay="0"/>
                                          </p:stCondLst>
                                        </p:cTn>
                                        <p:tgtEl>
                                          <p:spTgt spid="117"/>
                                        </p:tgtEl>
                                        <p:attrNameLst>
                                          <p:attrName>style.visibility</p:attrName>
                                        </p:attrNameLst>
                                      </p:cBhvr>
                                      <p:to>
                                        <p:strVal val="visible"/>
                                      </p:to>
                                    </p:set>
                                    <p:animEffect transition="in" filter="wipe(down)">
                                      <p:cBhvr>
                                        <p:cTn id="358" dur="500"/>
                                        <p:tgtEl>
                                          <p:spTgt spid="117"/>
                                        </p:tgtEl>
                                      </p:cBhvr>
                                    </p:animEffect>
                                  </p:childTnLst>
                                </p:cTn>
                              </p:par>
                            </p:childTnLst>
                          </p:cTn>
                        </p:par>
                      </p:childTnLst>
                    </p:cTn>
                  </p:par>
                  <p:par>
                    <p:cTn id="359" fill="hold">
                      <p:stCondLst>
                        <p:cond delay="indefinite"/>
                      </p:stCondLst>
                      <p:childTnLst>
                        <p:par>
                          <p:cTn id="360" fill="hold">
                            <p:stCondLst>
                              <p:cond delay="0"/>
                            </p:stCondLst>
                            <p:childTnLst>
                              <p:par>
                                <p:cTn id="361" presetID="0" presetClass="path" presetSubtype="0" accel="50000" decel="50000" fill="hold" grpId="1" nodeType="clickEffect">
                                  <p:stCondLst>
                                    <p:cond delay="0"/>
                                  </p:stCondLst>
                                  <p:childTnLst>
                                    <p:animMotion origin="layout" path="M -0.00573 0.00787 L -0.00573 0.00787 C -0.01498 0.01365 -0.02136 0.01852 -0.03086 0.02153 C -0.03425 0.02245 -0.03789 0.02245 -0.04141 0.02315 C -0.04362 0.02361 -0.04584 0.02453 -0.04818 0.02477 C -0.05808 0.02615 -0.06797 0.02708 -0.078 0.02824 C -0.07982 0.02893 -0.08177 0.0294 -0.08373 0.03009 C -0.08659 0.03102 -0.08946 0.03264 -0.09232 0.03333 C -0.09623 0.03449 -0.1 0.03449 -0.10391 0.03518 C -0.10612 0.03565 -0.10834 0.03634 -0.11068 0.0368 C -0.11315 0.03634 -0.11576 0.03518 -0.11836 0.03518 C -0.12266 0.03518 -0.12852 0.04097 -0.13177 0.04375 C -0.13334 0.04815 -0.13542 0.05231 -0.13659 0.0574 C -0.13737 0.06065 -0.1375 0.06412 -0.1375 0.06759 C -0.1375 0.08819 -0.13711 0.10856 -0.13659 0.12916 C -0.13542 0.17338 -0.13568 0.10856 -0.13568 0.14467 L -0.13568 0.14467 L -0.04519 0.17708 C -0.04362 0.18102 -0.04141 0.18449 -0.04037 0.18912 C -0.03672 0.20694 -0.03672 0.21921 -0.03946 0.23703 C -0.04024 0.24236 -0.04206 0.24722 -0.04336 0.25231 C -0.04401 0.25509 -0.04453 0.2581 -0.04519 0.26088 C -0.04453 0.27963 -0.04336 0.29699 -0.04519 0.31551 C -0.04558 0.31944 -0.04818 0.32592 -0.04818 0.32592 L -0.04818 0.33796 " pathEditMode="relative" ptsTypes="AAAAAAAAAAAAAAAAAAAAAAAAA">
                                      <p:cBhvr>
                                        <p:cTn id="362" dur="5000" fill="hold"/>
                                        <p:tgtEl>
                                          <p:spTgt spid="117"/>
                                        </p:tgtEl>
                                        <p:attrNameLst>
                                          <p:attrName>ppt_x</p:attrName>
                                          <p:attrName>ppt_y</p:attrName>
                                        </p:attrNameLst>
                                      </p:cBhvr>
                                    </p:animMotion>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2" nodeType="clickEffect">
                                  <p:stCondLst>
                                    <p:cond delay="0"/>
                                  </p:stCondLst>
                                  <p:childTnLst>
                                    <p:set>
                                      <p:cBhvr>
                                        <p:cTn id="366" dur="1" fill="hold">
                                          <p:stCondLst>
                                            <p:cond delay="0"/>
                                          </p:stCondLst>
                                        </p:cTn>
                                        <p:tgtEl>
                                          <p:spTgt spid="117"/>
                                        </p:tgtEl>
                                        <p:attrNameLst>
                                          <p:attrName>style.visibility</p:attrName>
                                        </p:attrNameLst>
                                      </p:cBhvr>
                                      <p:to>
                                        <p:strVal val="hidden"/>
                                      </p:to>
                                    </p:set>
                                  </p:childTnLst>
                                </p:cTn>
                              </p:par>
                              <p:par>
                                <p:cTn id="367" presetID="22" presetClass="entr" presetSubtype="4" fill="hold" grpId="0" nodeType="withEffect">
                                  <p:stCondLst>
                                    <p:cond delay="0"/>
                                  </p:stCondLst>
                                  <p:childTnLst>
                                    <p:set>
                                      <p:cBhvr>
                                        <p:cTn id="368" dur="1" fill="hold">
                                          <p:stCondLst>
                                            <p:cond delay="0"/>
                                          </p:stCondLst>
                                        </p:cTn>
                                        <p:tgtEl>
                                          <p:spTgt spid="124"/>
                                        </p:tgtEl>
                                        <p:attrNameLst>
                                          <p:attrName>style.visibility</p:attrName>
                                        </p:attrNameLst>
                                      </p:cBhvr>
                                      <p:to>
                                        <p:strVal val="visible"/>
                                      </p:to>
                                    </p:set>
                                    <p:animEffect transition="in" filter="wipe(down)">
                                      <p:cBhvr>
                                        <p:cTn id="369" dur="500"/>
                                        <p:tgtEl>
                                          <p:spTgt spid="124"/>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xit" presetSubtype="0" fill="hold" grpId="1" nodeType="clickEffect">
                                  <p:stCondLst>
                                    <p:cond delay="0"/>
                                  </p:stCondLst>
                                  <p:childTnLst>
                                    <p:set>
                                      <p:cBhvr>
                                        <p:cTn id="373" dur="1" fill="hold">
                                          <p:stCondLst>
                                            <p:cond delay="0"/>
                                          </p:stCondLst>
                                        </p:cTn>
                                        <p:tgtEl>
                                          <p:spTgt spid="116"/>
                                        </p:tgtEl>
                                        <p:attrNameLst>
                                          <p:attrName>style.visibility</p:attrName>
                                        </p:attrNameLst>
                                      </p:cBhvr>
                                      <p:to>
                                        <p:strVal val="hidden"/>
                                      </p:to>
                                    </p:set>
                                  </p:childTnLst>
                                </p:cTn>
                              </p:par>
                              <p:par>
                                <p:cTn id="374" presetID="22" presetClass="entr" presetSubtype="4" fill="hold" grpId="0" nodeType="withEffect">
                                  <p:stCondLst>
                                    <p:cond delay="0"/>
                                  </p:stCondLst>
                                  <p:childTnLst>
                                    <p:set>
                                      <p:cBhvr>
                                        <p:cTn id="375" dur="1" fill="hold">
                                          <p:stCondLst>
                                            <p:cond delay="0"/>
                                          </p:stCondLst>
                                        </p:cTn>
                                        <p:tgtEl>
                                          <p:spTgt spid="125"/>
                                        </p:tgtEl>
                                        <p:attrNameLst>
                                          <p:attrName>style.visibility</p:attrName>
                                        </p:attrNameLst>
                                      </p:cBhvr>
                                      <p:to>
                                        <p:strVal val="visible"/>
                                      </p:to>
                                    </p:set>
                                    <p:animEffect transition="in" filter="wipe(down)">
                                      <p:cBhvr>
                                        <p:cTn id="376" dur="500"/>
                                        <p:tgtEl>
                                          <p:spTgt spid="125"/>
                                        </p:tgtEl>
                                      </p:cBhvr>
                                    </p:animEffect>
                                  </p:childTnLst>
                                </p:cTn>
                              </p:par>
                            </p:childTnLst>
                          </p:cTn>
                        </p:par>
                      </p:childTnLst>
                    </p:cTn>
                  </p:par>
                  <p:par>
                    <p:cTn id="377" fill="hold">
                      <p:stCondLst>
                        <p:cond delay="indefinite"/>
                      </p:stCondLst>
                      <p:childTnLst>
                        <p:par>
                          <p:cTn id="378" fill="hold">
                            <p:stCondLst>
                              <p:cond delay="0"/>
                            </p:stCondLst>
                            <p:childTnLst>
                              <p:par>
                                <p:cTn id="379" presetID="22" presetClass="entr" presetSubtype="4" fill="hold" nodeType="clickEffect">
                                  <p:stCondLst>
                                    <p:cond delay="0"/>
                                  </p:stCondLst>
                                  <p:childTnLst>
                                    <p:set>
                                      <p:cBhvr>
                                        <p:cTn id="380" dur="1" fill="hold">
                                          <p:stCondLst>
                                            <p:cond delay="0"/>
                                          </p:stCondLst>
                                        </p:cTn>
                                        <p:tgtEl>
                                          <p:spTgt spid="127"/>
                                        </p:tgtEl>
                                        <p:attrNameLst>
                                          <p:attrName>style.visibility</p:attrName>
                                        </p:attrNameLst>
                                      </p:cBhvr>
                                      <p:to>
                                        <p:strVal val="visible"/>
                                      </p:to>
                                    </p:set>
                                    <p:animEffect transition="in" filter="wipe(down)">
                                      <p:cBhvr>
                                        <p:cTn id="381" dur="500"/>
                                        <p:tgtEl>
                                          <p:spTgt spid="127"/>
                                        </p:tgtEl>
                                      </p:cBhvr>
                                    </p:animEffect>
                                  </p:childTnLst>
                                </p:cTn>
                              </p:par>
                            </p:childTnLst>
                          </p:cTn>
                        </p:par>
                      </p:childTnLst>
                    </p:cTn>
                  </p:par>
                  <p:par>
                    <p:cTn id="382" fill="hold">
                      <p:stCondLst>
                        <p:cond delay="indefinite"/>
                      </p:stCondLst>
                      <p:childTnLst>
                        <p:par>
                          <p:cTn id="383" fill="hold">
                            <p:stCondLst>
                              <p:cond delay="0"/>
                            </p:stCondLst>
                            <p:childTnLst>
                              <p:par>
                                <p:cTn id="384" presetID="22" presetClass="entr" presetSubtype="4" fill="hold" grpId="0" nodeType="clickEffect">
                                  <p:stCondLst>
                                    <p:cond delay="0"/>
                                  </p:stCondLst>
                                  <p:childTnLst>
                                    <p:set>
                                      <p:cBhvr>
                                        <p:cTn id="385" dur="1" fill="hold">
                                          <p:stCondLst>
                                            <p:cond delay="0"/>
                                          </p:stCondLst>
                                        </p:cTn>
                                        <p:tgtEl>
                                          <p:spTgt spid="128"/>
                                        </p:tgtEl>
                                        <p:attrNameLst>
                                          <p:attrName>style.visibility</p:attrName>
                                        </p:attrNameLst>
                                      </p:cBhvr>
                                      <p:to>
                                        <p:strVal val="visible"/>
                                      </p:to>
                                    </p:set>
                                    <p:animEffect transition="in" filter="wipe(down)">
                                      <p:cBhvr>
                                        <p:cTn id="386"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 grpId="0" animBg="1"/>
      <p:bldP spid="233"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90" grpId="0"/>
      <p:bldP spid="291" grpId="0"/>
      <p:bldP spid="292" grpId="0"/>
      <p:bldP spid="294" grpId="0"/>
      <p:bldP spid="295" grpId="0"/>
      <p:bldP spid="296" grpId="0"/>
      <p:bldP spid="301" grpId="0"/>
      <p:bldP spid="302" grpId="0"/>
      <p:bldP spid="303" grpId="0"/>
      <p:bldP spid="304" grpId="0"/>
      <p:bldP spid="305" grpId="0"/>
      <p:bldP spid="3" grpId="0" animBg="1"/>
      <p:bldP spid="4" grpId="0" animBg="1"/>
      <p:bldP spid="70" grpId="0" animBg="1"/>
      <p:bldP spid="6" grpId="0" animBg="1"/>
      <p:bldP spid="72" grpId="0" animBg="1"/>
      <p:bldP spid="73" grpId="0" animBg="1"/>
      <p:bldP spid="7" grpId="0" animBg="1"/>
      <p:bldP spid="75" grpId="0" animBg="1"/>
      <p:bldP spid="88" grpId="0" animBg="1"/>
      <p:bldP spid="89" grpId="0" animBg="1"/>
      <p:bldP spid="90" grpId="0" animBg="1"/>
      <p:bldP spid="91" grpId="0" animBg="1"/>
      <p:bldP spid="23" grpId="0"/>
      <p:bldP spid="104" grpId="0"/>
      <p:bldP spid="105" grpId="0"/>
      <p:bldP spid="106" grpId="0"/>
      <p:bldP spid="107" grpId="0"/>
      <p:bldP spid="108" grpId="0"/>
      <p:bldP spid="112" grpId="0" animBg="1"/>
      <p:bldP spid="113" grpId="0" animBg="1"/>
      <p:bldP spid="114" grpId="0" animBg="1"/>
      <p:bldP spid="116" grpId="0" animBg="1"/>
      <p:bldP spid="116" grpId="1" animBg="1"/>
      <p:bldP spid="117" grpId="0" animBg="1"/>
      <p:bldP spid="117" grpId="1" animBg="1"/>
      <p:bldP spid="117" grpId="2" animBg="1"/>
      <p:bldP spid="124" grpId="0" animBg="1"/>
      <p:bldP spid="125" grpId="0" animBg="1"/>
      <p:bldP spid="26" grpId="0"/>
      <p:bldP spid="128" grpId="0" animBg="1"/>
      <p:bldP spid="1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Decision Trees for Regression</a:t>
            </a:r>
          </a:p>
        </p:txBody>
      </p:sp>
      <p:sp>
        <p:nvSpPr>
          <p:cNvPr id="68" name="Line 1">
            <a:extLst>
              <a:ext uri="{FF2B5EF4-FFF2-40B4-BE49-F238E27FC236}">
                <a16:creationId xmlns:a16="http://schemas.microsoft.com/office/drawing/2014/main" id="{664BD67D-F559-4370-B0B4-2C7B8E5C7212}"/>
              </a:ext>
            </a:extLst>
          </p:cNvPr>
          <p:cNvSpPr>
            <a:spLocks noChangeShapeType="1"/>
          </p:cNvSpPr>
          <p:nvPr/>
        </p:nvSpPr>
        <p:spPr bwMode="auto">
          <a:xfrm>
            <a:off x="963945" y="4419902"/>
            <a:ext cx="3812337" cy="32743"/>
          </a:xfrm>
          <a:prstGeom prst="line">
            <a:avLst/>
          </a:prstGeom>
          <a:noFill/>
          <a:ln w="3816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69" name="Line 2">
            <a:extLst>
              <a:ext uri="{FF2B5EF4-FFF2-40B4-BE49-F238E27FC236}">
                <a16:creationId xmlns:a16="http://schemas.microsoft.com/office/drawing/2014/main" id="{54FAD81C-D107-4904-919F-EE9C3EF4E2BC}"/>
              </a:ext>
            </a:extLst>
          </p:cNvPr>
          <p:cNvSpPr>
            <a:spLocks noChangeShapeType="1"/>
          </p:cNvSpPr>
          <p:nvPr/>
        </p:nvSpPr>
        <p:spPr bwMode="auto">
          <a:xfrm flipH="1" flipV="1">
            <a:off x="963945" y="2043414"/>
            <a:ext cx="1" cy="2376489"/>
          </a:xfrm>
          <a:prstGeom prst="line">
            <a:avLst/>
          </a:prstGeom>
          <a:noFill/>
          <a:ln w="3816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70" name="Oval 3">
            <a:extLst>
              <a:ext uri="{FF2B5EF4-FFF2-40B4-BE49-F238E27FC236}">
                <a16:creationId xmlns:a16="http://schemas.microsoft.com/office/drawing/2014/main" id="{B9541777-D0F2-49B0-A9A0-EA075857651C}"/>
              </a:ext>
            </a:extLst>
          </p:cNvPr>
          <p:cNvSpPr>
            <a:spLocks noChangeArrowheads="1"/>
          </p:cNvSpPr>
          <p:nvPr/>
        </p:nvSpPr>
        <p:spPr bwMode="auto">
          <a:xfrm>
            <a:off x="1129839" y="2888759"/>
            <a:ext cx="144463" cy="144462"/>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1" name="Oval 4">
            <a:extLst>
              <a:ext uri="{FF2B5EF4-FFF2-40B4-BE49-F238E27FC236}">
                <a16:creationId xmlns:a16="http://schemas.microsoft.com/office/drawing/2014/main" id="{2C43DAA2-B887-48ED-8CA2-71742AD4851D}"/>
              </a:ext>
            </a:extLst>
          </p:cNvPr>
          <p:cNvSpPr>
            <a:spLocks noChangeArrowheads="1"/>
          </p:cNvSpPr>
          <p:nvPr/>
        </p:nvSpPr>
        <p:spPr bwMode="auto">
          <a:xfrm>
            <a:off x="1417176" y="2636347"/>
            <a:ext cx="144462" cy="144463"/>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2" name="Oval 5">
            <a:extLst>
              <a:ext uri="{FF2B5EF4-FFF2-40B4-BE49-F238E27FC236}">
                <a16:creationId xmlns:a16="http://schemas.microsoft.com/office/drawing/2014/main" id="{6D06E84D-CCA7-4688-AB22-F0ED0CD82ED4}"/>
              </a:ext>
            </a:extLst>
          </p:cNvPr>
          <p:cNvSpPr>
            <a:spLocks noChangeArrowheads="1"/>
          </p:cNvSpPr>
          <p:nvPr/>
        </p:nvSpPr>
        <p:spPr bwMode="auto">
          <a:xfrm>
            <a:off x="1741026" y="2817322"/>
            <a:ext cx="144462" cy="144463"/>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3" name="Oval 6">
            <a:extLst>
              <a:ext uri="{FF2B5EF4-FFF2-40B4-BE49-F238E27FC236}">
                <a16:creationId xmlns:a16="http://schemas.microsoft.com/office/drawing/2014/main" id="{FD9C56E0-1BB9-4874-B4A7-9DE314BFE0F1}"/>
              </a:ext>
            </a:extLst>
          </p:cNvPr>
          <p:cNvSpPr>
            <a:spLocks noChangeArrowheads="1"/>
          </p:cNvSpPr>
          <p:nvPr/>
        </p:nvSpPr>
        <p:spPr bwMode="auto">
          <a:xfrm>
            <a:off x="2209339" y="2852247"/>
            <a:ext cx="144463" cy="144463"/>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4" name="Oval 7">
            <a:extLst>
              <a:ext uri="{FF2B5EF4-FFF2-40B4-BE49-F238E27FC236}">
                <a16:creationId xmlns:a16="http://schemas.microsoft.com/office/drawing/2014/main" id="{B3165670-3CEC-4EEF-85A5-43D7F33ADBFC}"/>
              </a:ext>
            </a:extLst>
          </p:cNvPr>
          <p:cNvSpPr>
            <a:spLocks noChangeArrowheads="1"/>
          </p:cNvSpPr>
          <p:nvPr/>
        </p:nvSpPr>
        <p:spPr bwMode="auto">
          <a:xfrm>
            <a:off x="2029951" y="2672859"/>
            <a:ext cx="144462" cy="144462"/>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5" name="Oval 8">
            <a:extLst>
              <a:ext uri="{FF2B5EF4-FFF2-40B4-BE49-F238E27FC236}">
                <a16:creationId xmlns:a16="http://schemas.microsoft.com/office/drawing/2014/main" id="{494B6543-E03A-4E38-AED3-26C1B322234C}"/>
              </a:ext>
            </a:extLst>
          </p:cNvPr>
          <p:cNvSpPr>
            <a:spLocks noChangeArrowheads="1"/>
          </p:cNvSpPr>
          <p:nvPr/>
        </p:nvSpPr>
        <p:spPr bwMode="auto">
          <a:xfrm>
            <a:off x="2633201" y="2742709"/>
            <a:ext cx="144462" cy="144462"/>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6" name="Oval 9">
            <a:extLst>
              <a:ext uri="{FF2B5EF4-FFF2-40B4-BE49-F238E27FC236}">
                <a16:creationId xmlns:a16="http://schemas.microsoft.com/office/drawing/2014/main" id="{03B76B6E-66B7-44C1-9C3F-5ADD1A15A3E9}"/>
              </a:ext>
            </a:extLst>
          </p:cNvPr>
          <p:cNvSpPr>
            <a:spLocks noChangeArrowheads="1"/>
          </p:cNvSpPr>
          <p:nvPr/>
        </p:nvSpPr>
        <p:spPr bwMode="auto">
          <a:xfrm>
            <a:off x="2951317" y="3617422"/>
            <a:ext cx="144463" cy="144462"/>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7" name="Oval 10">
            <a:extLst>
              <a:ext uri="{FF2B5EF4-FFF2-40B4-BE49-F238E27FC236}">
                <a16:creationId xmlns:a16="http://schemas.microsoft.com/office/drawing/2014/main" id="{C454705D-E070-43BC-A295-EBBC20F734F6}"/>
              </a:ext>
            </a:extLst>
          </p:cNvPr>
          <p:cNvSpPr>
            <a:spLocks noChangeArrowheads="1"/>
          </p:cNvSpPr>
          <p:nvPr/>
        </p:nvSpPr>
        <p:spPr bwMode="auto">
          <a:xfrm>
            <a:off x="3311679" y="3580910"/>
            <a:ext cx="144462" cy="144463"/>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8" name="Oval 11">
            <a:extLst>
              <a:ext uri="{FF2B5EF4-FFF2-40B4-BE49-F238E27FC236}">
                <a16:creationId xmlns:a16="http://schemas.microsoft.com/office/drawing/2014/main" id="{81AA213A-3F6B-409A-BE91-CCB2875DD050}"/>
              </a:ext>
            </a:extLst>
          </p:cNvPr>
          <p:cNvSpPr>
            <a:spLocks noChangeArrowheads="1"/>
          </p:cNvSpPr>
          <p:nvPr/>
        </p:nvSpPr>
        <p:spPr bwMode="auto">
          <a:xfrm>
            <a:off x="3562504" y="3472960"/>
            <a:ext cx="144462" cy="144463"/>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9" name="Oval 12">
            <a:extLst>
              <a:ext uri="{FF2B5EF4-FFF2-40B4-BE49-F238E27FC236}">
                <a16:creationId xmlns:a16="http://schemas.microsoft.com/office/drawing/2014/main" id="{AEF28953-6C23-4CA0-B1F1-0C953FD4E169}"/>
              </a:ext>
            </a:extLst>
          </p:cNvPr>
          <p:cNvSpPr>
            <a:spLocks noChangeArrowheads="1"/>
          </p:cNvSpPr>
          <p:nvPr/>
        </p:nvSpPr>
        <p:spPr bwMode="auto">
          <a:xfrm>
            <a:off x="3589405" y="2417393"/>
            <a:ext cx="144463" cy="144463"/>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0" name="Oval 13">
            <a:extLst>
              <a:ext uri="{FF2B5EF4-FFF2-40B4-BE49-F238E27FC236}">
                <a16:creationId xmlns:a16="http://schemas.microsoft.com/office/drawing/2014/main" id="{16EF79C8-5AD3-48B7-88C8-47AF5F26CAC7}"/>
              </a:ext>
            </a:extLst>
          </p:cNvPr>
          <p:cNvSpPr>
            <a:spLocks noChangeArrowheads="1"/>
          </p:cNvSpPr>
          <p:nvPr/>
        </p:nvSpPr>
        <p:spPr bwMode="auto">
          <a:xfrm>
            <a:off x="3876742" y="2166568"/>
            <a:ext cx="144462" cy="144463"/>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1" name="Oval 14">
            <a:extLst>
              <a:ext uri="{FF2B5EF4-FFF2-40B4-BE49-F238E27FC236}">
                <a16:creationId xmlns:a16="http://schemas.microsoft.com/office/drawing/2014/main" id="{4CB7CBBC-5961-48EE-98E4-F9652BC930A4}"/>
              </a:ext>
            </a:extLst>
          </p:cNvPr>
          <p:cNvSpPr>
            <a:spLocks noChangeArrowheads="1"/>
          </p:cNvSpPr>
          <p:nvPr/>
        </p:nvSpPr>
        <p:spPr bwMode="auto">
          <a:xfrm>
            <a:off x="4379980" y="2238005"/>
            <a:ext cx="144463" cy="144462"/>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2" name="Oval 15">
            <a:extLst>
              <a:ext uri="{FF2B5EF4-FFF2-40B4-BE49-F238E27FC236}">
                <a16:creationId xmlns:a16="http://schemas.microsoft.com/office/drawing/2014/main" id="{7C7F0842-A4E6-461D-867D-988AE7BA0632}"/>
              </a:ext>
            </a:extLst>
          </p:cNvPr>
          <p:cNvSpPr>
            <a:spLocks noChangeArrowheads="1"/>
          </p:cNvSpPr>
          <p:nvPr/>
        </p:nvSpPr>
        <p:spPr bwMode="auto">
          <a:xfrm>
            <a:off x="4740342" y="2417393"/>
            <a:ext cx="144462" cy="144463"/>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9" name="Text Box 22">
            <a:extLst>
              <a:ext uri="{FF2B5EF4-FFF2-40B4-BE49-F238E27FC236}">
                <a16:creationId xmlns:a16="http://schemas.microsoft.com/office/drawing/2014/main" id="{0DD40844-03BD-4151-A37C-B556FF9BD470}"/>
              </a:ext>
            </a:extLst>
          </p:cNvPr>
          <p:cNvSpPr txBox="1">
            <a:spLocks noChangeArrowheads="1"/>
          </p:cNvSpPr>
          <p:nvPr/>
        </p:nvSpPr>
        <p:spPr bwMode="auto">
          <a:xfrm>
            <a:off x="1019507" y="4361291"/>
            <a:ext cx="3995223"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76" rIns="90000" bIns="4500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cs typeface="Noto Sans CJK SC Regular"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cs typeface="Noto Sans CJK SC Regular"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cs typeface="Noto Sans CJK SC Regular"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cs typeface="Noto Sans CJK SC Regular"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cs typeface="Noto Sans CJK SC Regular" charset="0"/>
              </a:defRPr>
            </a:lvl9pPr>
          </a:lstStyle>
          <a:p>
            <a:r>
              <a:rPr lang="en-IN" altLang="en-US" dirty="0"/>
              <a:t>      1        2         3           4           5</a:t>
            </a:r>
          </a:p>
        </p:txBody>
      </p:sp>
      <p:sp>
        <p:nvSpPr>
          <p:cNvPr id="90" name="Text Box 23">
            <a:extLst>
              <a:ext uri="{FF2B5EF4-FFF2-40B4-BE49-F238E27FC236}">
                <a16:creationId xmlns:a16="http://schemas.microsoft.com/office/drawing/2014/main" id="{D97062A0-4243-4430-B814-6083FE8DB73C}"/>
              </a:ext>
            </a:extLst>
          </p:cNvPr>
          <p:cNvSpPr txBox="1">
            <a:spLocks noChangeArrowheads="1"/>
          </p:cNvSpPr>
          <p:nvPr/>
        </p:nvSpPr>
        <p:spPr bwMode="auto">
          <a:xfrm>
            <a:off x="732239" y="2010672"/>
            <a:ext cx="252392" cy="2294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76" rIns="90000" bIns="45000"/>
          <a:lstStyle/>
          <a:p>
            <a:r>
              <a:rPr lang="en-IN" altLang="en-US" dirty="0">
                <a:solidFill>
                  <a:srgbClr val="000000"/>
                </a:solidFill>
              </a:rPr>
              <a:t>4</a:t>
            </a:r>
          </a:p>
          <a:p>
            <a:endParaRPr lang="en-IN" altLang="en-US" dirty="0">
              <a:solidFill>
                <a:srgbClr val="000000"/>
              </a:solidFill>
            </a:endParaRPr>
          </a:p>
          <a:p>
            <a:r>
              <a:rPr lang="en-IN" altLang="en-US" dirty="0">
                <a:solidFill>
                  <a:srgbClr val="000000"/>
                </a:solidFill>
              </a:rPr>
              <a:t>3</a:t>
            </a:r>
          </a:p>
          <a:p>
            <a:endParaRPr lang="en-IN" altLang="en-US" dirty="0">
              <a:solidFill>
                <a:srgbClr val="000000"/>
              </a:solidFill>
            </a:endParaRPr>
          </a:p>
          <a:p>
            <a:r>
              <a:rPr lang="en-IN" altLang="en-US" dirty="0">
                <a:solidFill>
                  <a:srgbClr val="000000"/>
                </a:solidFill>
              </a:rPr>
              <a:t>2</a:t>
            </a:r>
          </a:p>
          <a:p>
            <a:endParaRPr lang="en-IN" altLang="en-US" dirty="0">
              <a:solidFill>
                <a:srgbClr val="000000"/>
              </a:solidFill>
            </a:endParaRPr>
          </a:p>
          <a:p>
            <a:r>
              <a:rPr lang="en-IN" altLang="en-US" dirty="0">
                <a:solidFill>
                  <a:srgbClr val="000000"/>
                </a:solidFill>
              </a:rPr>
              <a:t>1</a:t>
            </a:r>
          </a:p>
          <a:p>
            <a:endParaRPr lang="en-IN" altLang="en-US" dirty="0">
              <a:solidFill>
                <a:srgbClr val="000000"/>
              </a:solidFill>
            </a:endParaRPr>
          </a:p>
          <a:p>
            <a:endParaRPr lang="en-IN" altLang="en-US" dirty="0">
              <a:solidFill>
                <a:srgbClr val="000000"/>
              </a:solidFill>
            </a:endParaRPr>
          </a:p>
          <a:p>
            <a:endParaRPr lang="en-IN" altLang="en-US" dirty="0">
              <a:solidFill>
                <a:srgbClr val="0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03E650-9402-4EE6-B25C-99DC0456CCCC}"/>
                  </a:ext>
                </a:extLst>
              </p:cNvPr>
              <p:cNvSpPr txBox="1"/>
              <p:nvPr/>
            </p:nvSpPr>
            <p:spPr>
              <a:xfrm>
                <a:off x="2787219" y="4627477"/>
                <a:ext cx="1747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0" smtClean="0">
                          <a:latin typeface="Cambria Math" panose="02040503050406030204" pitchFamily="18" charset="0"/>
                        </a:rPr>
                        <m:t>𝐱</m:t>
                      </m:r>
                    </m:oMath>
                  </m:oMathPara>
                </a14:m>
                <a:endParaRPr lang="en-IN" b="1" dirty="0"/>
              </a:p>
            </p:txBody>
          </p:sp>
        </mc:Choice>
        <mc:Fallback xmlns="">
          <p:sp>
            <p:nvSpPr>
              <p:cNvPr id="3" name="TextBox 2">
                <a:extLst>
                  <a:ext uri="{FF2B5EF4-FFF2-40B4-BE49-F238E27FC236}">
                    <a16:creationId xmlns:a16="http://schemas.microsoft.com/office/drawing/2014/main" xmlns="" xmlns:a14="http://schemas.microsoft.com/office/drawing/2010/main" id="{DF03E650-9402-4EE6-B25C-99DC0456CCCC}"/>
                  </a:ext>
                </a:extLst>
              </p:cNvPr>
              <p:cNvSpPr txBox="1">
                <a:spLocks noRot="1" noChangeAspect="1" noMove="1" noResize="1" noEditPoints="1" noAdjustHandles="1" noChangeArrowheads="1" noChangeShapeType="1" noTextEdit="1"/>
              </p:cNvSpPr>
              <p:nvPr/>
            </p:nvSpPr>
            <p:spPr>
              <a:xfrm>
                <a:off x="2787219" y="4627477"/>
                <a:ext cx="174728" cy="276999"/>
              </a:xfrm>
              <a:prstGeom prst="rect">
                <a:avLst/>
              </a:prstGeom>
              <a:blipFill>
                <a:blip r:embed="rId3" cstate="print"/>
                <a:stretch>
                  <a:fillRect l="-20690" r="-172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571F040-ECF0-4724-A514-6FC29AE310B8}"/>
                  </a:ext>
                </a:extLst>
              </p:cNvPr>
              <p:cNvSpPr txBox="1"/>
              <p:nvPr/>
            </p:nvSpPr>
            <p:spPr>
              <a:xfrm>
                <a:off x="648819" y="2924478"/>
                <a:ext cx="1699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b="0" i="0" smtClean="0">
                          <a:latin typeface="Cambria Math" panose="02040503050406030204" pitchFamily="18" charset="0"/>
                        </a:rPr>
                        <m:t>y</m:t>
                      </m:r>
                    </m:oMath>
                  </m:oMathPara>
                </a14:m>
                <a:endParaRPr lang="en-IN" dirty="0"/>
              </a:p>
            </p:txBody>
          </p:sp>
        </mc:Choice>
        <mc:Fallback xmlns="">
          <p:sp>
            <p:nvSpPr>
              <p:cNvPr id="22" name="TextBox 21">
                <a:extLst>
                  <a:ext uri="{FF2B5EF4-FFF2-40B4-BE49-F238E27FC236}">
                    <a16:creationId xmlns:a16="http://schemas.microsoft.com/office/drawing/2014/main" xmlns="" xmlns:a14="http://schemas.microsoft.com/office/drawing/2010/main" id="{4571F040-ECF0-4724-A514-6FC29AE310B8}"/>
                  </a:ext>
                </a:extLst>
              </p:cNvPr>
              <p:cNvSpPr txBox="1">
                <a:spLocks noRot="1" noChangeAspect="1" noMove="1" noResize="1" noEditPoints="1" noAdjustHandles="1" noChangeArrowheads="1" noChangeShapeType="1" noTextEdit="1"/>
              </p:cNvSpPr>
              <p:nvPr/>
            </p:nvSpPr>
            <p:spPr>
              <a:xfrm>
                <a:off x="648819" y="2924478"/>
                <a:ext cx="169918" cy="276999"/>
              </a:xfrm>
              <a:prstGeom prst="rect">
                <a:avLst/>
              </a:prstGeom>
              <a:blipFill>
                <a:blip r:embed="rId4" cstate="print"/>
                <a:stretch>
                  <a:fillRect l="-35714" r="-32143" b="-26667"/>
                </a:stretch>
              </a:blipFill>
            </p:spPr>
            <p:txBody>
              <a:bodyPr/>
              <a:lstStyle/>
              <a:p>
                <a:r>
                  <a:rPr lang="en-IN">
                    <a:noFill/>
                  </a:rPr>
                  <a:t> </a:t>
                </a:r>
              </a:p>
            </p:txBody>
          </p:sp>
        </mc:Fallback>
      </mc:AlternateContent>
      <p:cxnSp>
        <p:nvCxnSpPr>
          <p:cNvPr id="5" name="Straight Connector 4">
            <a:extLst>
              <a:ext uri="{FF2B5EF4-FFF2-40B4-BE49-F238E27FC236}">
                <a16:creationId xmlns:a16="http://schemas.microsoft.com/office/drawing/2014/main" id="{7234D8E7-3DB0-4AD5-9612-D60EC5089206}"/>
              </a:ext>
            </a:extLst>
          </p:cNvPr>
          <p:cNvCxnSpPr/>
          <p:nvPr/>
        </p:nvCxnSpPr>
        <p:spPr>
          <a:xfrm>
            <a:off x="1019507" y="2814940"/>
            <a:ext cx="185060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143474-9768-4F61-84B4-5F687F26FDFA}"/>
              </a:ext>
            </a:extLst>
          </p:cNvPr>
          <p:cNvCxnSpPr>
            <a:cxnSpLocks/>
          </p:cNvCxnSpPr>
          <p:nvPr/>
        </p:nvCxnSpPr>
        <p:spPr>
          <a:xfrm flipV="1">
            <a:off x="3589405" y="2352261"/>
            <a:ext cx="1371926" cy="25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CAE41E-A08F-453D-BDEA-B825D53F1227}"/>
              </a:ext>
            </a:extLst>
          </p:cNvPr>
          <p:cNvCxnSpPr>
            <a:cxnSpLocks/>
            <a:endCxn id="78" idx="5"/>
          </p:cNvCxnSpPr>
          <p:nvPr/>
        </p:nvCxnSpPr>
        <p:spPr>
          <a:xfrm>
            <a:off x="2946211" y="3594394"/>
            <a:ext cx="739599" cy="187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5" name="Flowchart: Decision 64">
            <a:extLst>
              <a:ext uri="{FF2B5EF4-FFF2-40B4-BE49-F238E27FC236}">
                <a16:creationId xmlns:a16="http://schemas.microsoft.com/office/drawing/2014/main" id="{AE12D109-6696-4731-A3D1-FB032A78AB07}"/>
              </a:ext>
            </a:extLst>
          </p:cNvPr>
          <p:cNvSpPr/>
          <p:nvPr/>
        </p:nvSpPr>
        <p:spPr>
          <a:xfrm>
            <a:off x="8396534" y="2000432"/>
            <a:ext cx="998290" cy="821500"/>
          </a:xfrm>
          <a:prstGeom prst="flowChartDecisi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F59686-1A35-43E5-B5D1-80A2D6A17339}"/>
                  </a:ext>
                </a:extLst>
              </p:cNvPr>
              <p:cNvSpPr txBox="1"/>
              <p:nvPr/>
            </p:nvSpPr>
            <p:spPr>
              <a:xfrm>
                <a:off x="8623458" y="2286528"/>
                <a:ext cx="59093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𝑥</m:t>
                      </m:r>
                      <m:r>
                        <a:rPr lang="en-IN" sz="1400" b="0" i="1" smtClean="0">
                          <a:latin typeface="Cambria Math" panose="02040503050406030204" pitchFamily="18" charset="0"/>
                        </a:rPr>
                        <m:t>&gt;4 ?</m:t>
                      </m:r>
                    </m:oMath>
                  </m:oMathPara>
                </a14:m>
                <a:endParaRPr lang="en-IN" sz="1400" dirty="0"/>
              </a:p>
            </p:txBody>
          </p:sp>
        </mc:Choice>
        <mc:Fallback xmlns="">
          <p:sp>
            <p:nvSpPr>
              <p:cNvPr id="66" name="TextBox 65">
                <a:extLst>
                  <a:ext uri="{FF2B5EF4-FFF2-40B4-BE49-F238E27FC236}">
                    <a16:creationId xmlns:a16="http://schemas.microsoft.com/office/drawing/2014/main" xmlns="" xmlns:a14="http://schemas.microsoft.com/office/drawing/2010/main" id="{D2F59686-1A35-43E5-B5D1-80A2D6A17339}"/>
                  </a:ext>
                </a:extLst>
              </p:cNvPr>
              <p:cNvSpPr txBox="1">
                <a:spLocks noRot="1" noChangeAspect="1" noMove="1" noResize="1" noEditPoints="1" noAdjustHandles="1" noChangeArrowheads="1" noChangeShapeType="1" noTextEdit="1"/>
              </p:cNvSpPr>
              <p:nvPr/>
            </p:nvSpPr>
            <p:spPr>
              <a:xfrm>
                <a:off x="8623458" y="2286528"/>
                <a:ext cx="590931" cy="215444"/>
              </a:xfrm>
              <a:prstGeom prst="rect">
                <a:avLst/>
              </a:prstGeom>
              <a:blipFill>
                <a:blip r:embed="rId5" cstate="print"/>
                <a:stretch>
                  <a:fillRect l="-4124" r="-6186" b="-57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5" name="Rectangle: Rounded Corners 84">
                <a:extLst>
                  <a:ext uri="{FF2B5EF4-FFF2-40B4-BE49-F238E27FC236}">
                    <a16:creationId xmlns:a16="http://schemas.microsoft.com/office/drawing/2014/main" id="{50704F64-EAEA-460F-A344-31E07D2F3872}"/>
                  </a:ext>
                </a:extLst>
              </p:cNvPr>
              <p:cNvSpPr/>
              <p:nvPr/>
            </p:nvSpPr>
            <p:spPr>
              <a:xfrm>
                <a:off x="9762056" y="2903689"/>
                <a:ext cx="1184192" cy="596013"/>
              </a:xfrm>
              <a:prstGeom prst="roundRect">
                <a:avLst/>
              </a:prstGeom>
              <a:solidFill>
                <a:schemeClr val="accent1">
                  <a:lumMod val="40000"/>
                  <a:lumOff val="60000"/>
                  <a:alpha val="3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Predict </a:t>
                </a:r>
                <a14:m>
                  <m:oMath xmlns:m="http://schemas.openxmlformats.org/officeDocument/2006/math">
                    <m:r>
                      <a:rPr lang="en-IN" b="0" i="1" dirty="0" smtClean="0">
                        <a:solidFill>
                          <a:schemeClr val="tx1"/>
                        </a:solidFill>
                        <a:latin typeface="Cambria Math" panose="02040503050406030204" pitchFamily="18" charset="0"/>
                      </a:rPr>
                      <m:t>𝑦</m:t>
                    </m:r>
                    <m:r>
                      <a:rPr lang="en-IN" b="0" i="1" dirty="0" smtClean="0">
                        <a:solidFill>
                          <a:schemeClr val="tx1"/>
                        </a:solidFill>
                        <a:latin typeface="Cambria Math" panose="02040503050406030204" pitchFamily="18" charset="0"/>
                      </a:rPr>
                      <m:t>=3.5</m:t>
                    </m:r>
                  </m:oMath>
                </a14:m>
                <a:endParaRPr lang="en-IN" dirty="0">
                  <a:solidFill>
                    <a:schemeClr val="tx1"/>
                  </a:solidFill>
                </a:endParaRPr>
              </a:p>
            </p:txBody>
          </p:sp>
        </mc:Choice>
        <mc:Fallback xmlns="">
          <p:sp>
            <p:nvSpPr>
              <p:cNvPr id="85" name="Rectangle: Rounded Corners 84">
                <a:extLst>
                  <a:ext uri="{FF2B5EF4-FFF2-40B4-BE49-F238E27FC236}">
                    <a16:creationId xmlns:a16="http://schemas.microsoft.com/office/drawing/2014/main" xmlns="" xmlns:a14="http://schemas.microsoft.com/office/drawing/2010/main" id="{50704F64-EAEA-460F-A344-31E07D2F3872}"/>
                  </a:ext>
                </a:extLst>
              </p:cNvPr>
              <p:cNvSpPr>
                <a:spLocks noRot="1" noChangeAspect="1" noMove="1" noResize="1" noEditPoints="1" noAdjustHandles="1" noChangeArrowheads="1" noChangeShapeType="1" noTextEdit="1"/>
              </p:cNvSpPr>
              <p:nvPr/>
            </p:nvSpPr>
            <p:spPr>
              <a:xfrm>
                <a:off x="9762056" y="2903689"/>
                <a:ext cx="1184192" cy="596013"/>
              </a:xfrm>
              <a:prstGeom prst="roundRect">
                <a:avLst/>
              </a:prstGeom>
              <a:blipFill>
                <a:blip r:embed="rId6" cstate="print"/>
                <a:stretch>
                  <a:fillRect t="-8000" b="-7000"/>
                </a:stretch>
              </a:blipFill>
              <a:ln>
                <a:solidFill>
                  <a:schemeClr val="accent2"/>
                </a:solidFill>
              </a:ln>
            </p:spPr>
            <p:txBody>
              <a:bodyPr/>
              <a:lstStyle/>
              <a:p>
                <a:r>
                  <a:rPr lang="en-IN">
                    <a:noFill/>
                  </a:rPr>
                  <a:t> </a:t>
                </a:r>
              </a:p>
            </p:txBody>
          </p:sp>
        </mc:Fallback>
      </mc:AlternateContent>
      <p:cxnSp>
        <p:nvCxnSpPr>
          <p:cNvPr id="86" name="Connector: Elbow 85">
            <a:extLst>
              <a:ext uri="{FF2B5EF4-FFF2-40B4-BE49-F238E27FC236}">
                <a16:creationId xmlns:a16="http://schemas.microsoft.com/office/drawing/2014/main" id="{895FBC0C-DD22-4840-8BC7-37D25485B844}"/>
              </a:ext>
            </a:extLst>
          </p:cNvPr>
          <p:cNvCxnSpPr>
            <a:cxnSpLocks/>
            <a:stCxn id="65" idx="3"/>
          </p:cNvCxnSpPr>
          <p:nvPr/>
        </p:nvCxnSpPr>
        <p:spPr>
          <a:xfrm>
            <a:off x="9394824" y="2411182"/>
            <a:ext cx="1044780" cy="48167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Flowchart: Decision 90">
            <a:extLst>
              <a:ext uri="{FF2B5EF4-FFF2-40B4-BE49-F238E27FC236}">
                <a16:creationId xmlns:a16="http://schemas.microsoft.com/office/drawing/2014/main" id="{271B7840-8E9F-4F6C-BA62-F0D245DE5593}"/>
              </a:ext>
            </a:extLst>
          </p:cNvPr>
          <p:cNvSpPr/>
          <p:nvPr/>
        </p:nvSpPr>
        <p:spPr>
          <a:xfrm>
            <a:off x="6785507" y="2916018"/>
            <a:ext cx="998290" cy="821500"/>
          </a:xfrm>
          <a:prstGeom prst="flowChartDecisi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B915FF33-512E-470B-8BCA-951A46B7C1FC}"/>
                  </a:ext>
                </a:extLst>
              </p:cNvPr>
              <p:cNvSpPr txBox="1"/>
              <p:nvPr/>
            </p:nvSpPr>
            <p:spPr>
              <a:xfrm>
                <a:off x="6952455" y="3201696"/>
                <a:ext cx="6665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𝑥</m:t>
                          </m:r>
                        </m:e>
                        <m:sub>
                          <m:r>
                            <a:rPr lang="en-IN" sz="1400" b="0" i="1" smtClean="0">
                              <a:latin typeface="Cambria Math" panose="02040503050406030204" pitchFamily="18" charset="0"/>
                            </a:rPr>
                            <m:t>2</m:t>
                          </m:r>
                        </m:sub>
                      </m:sSub>
                      <m:r>
                        <a:rPr lang="en-IN" sz="1400" b="0" i="1" smtClean="0">
                          <a:latin typeface="Cambria Math" panose="02040503050406030204" pitchFamily="18" charset="0"/>
                        </a:rPr>
                        <m:t>&gt;3 ?</m:t>
                      </m:r>
                    </m:oMath>
                  </m:oMathPara>
                </a14:m>
                <a:endParaRPr lang="en-IN" sz="1400" dirty="0"/>
              </a:p>
            </p:txBody>
          </p:sp>
        </mc:Choice>
        <mc:Fallback xmlns="">
          <p:sp>
            <p:nvSpPr>
              <p:cNvPr id="92" name="TextBox 91">
                <a:extLst>
                  <a:ext uri="{FF2B5EF4-FFF2-40B4-BE49-F238E27FC236}">
                    <a16:creationId xmlns:a16="http://schemas.microsoft.com/office/drawing/2014/main" xmlns="" xmlns:a14="http://schemas.microsoft.com/office/drawing/2010/main" id="{B915FF33-512E-470B-8BCA-951A46B7C1FC}"/>
                  </a:ext>
                </a:extLst>
              </p:cNvPr>
              <p:cNvSpPr txBox="1">
                <a:spLocks noRot="1" noChangeAspect="1" noMove="1" noResize="1" noEditPoints="1" noAdjustHandles="1" noChangeArrowheads="1" noChangeShapeType="1" noTextEdit="1"/>
              </p:cNvSpPr>
              <p:nvPr/>
            </p:nvSpPr>
            <p:spPr>
              <a:xfrm>
                <a:off x="6952455" y="3201696"/>
                <a:ext cx="666529" cy="215444"/>
              </a:xfrm>
              <a:prstGeom prst="rect">
                <a:avLst/>
              </a:prstGeom>
              <a:blipFill>
                <a:blip r:embed="rId7" cstate="print"/>
                <a:stretch>
                  <a:fillRect l="-2727" r="-4545" b="-11111"/>
                </a:stretch>
              </a:blipFill>
            </p:spPr>
            <p:txBody>
              <a:bodyPr/>
              <a:lstStyle/>
              <a:p>
                <a:r>
                  <a:rPr lang="en-IN">
                    <a:noFill/>
                  </a:rPr>
                  <a:t> </a:t>
                </a:r>
              </a:p>
            </p:txBody>
          </p:sp>
        </mc:Fallback>
      </mc:AlternateContent>
      <p:cxnSp>
        <p:nvCxnSpPr>
          <p:cNvPr id="95" name="Connector: Elbow 94">
            <a:extLst>
              <a:ext uri="{FF2B5EF4-FFF2-40B4-BE49-F238E27FC236}">
                <a16:creationId xmlns:a16="http://schemas.microsoft.com/office/drawing/2014/main" id="{FA5C3F4B-D434-40C5-BD87-B71E30AB5756}"/>
              </a:ext>
            </a:extLst>
          </p:cNvPr>
          <p:cNvCxnSpPr>
            <a:cxnSpLocks/>
            <a:stCxn id="91" idx="3"/>
          </p:cNvCxnSpPr>
          <p:nvPr/>
        </p:nvCxnSpPr>
        <p:spPr>
          <a:xfrm>
            <a:off x="7783797" y="3326768"/>
            <a:ext cx="464288" cy="5136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2C6DE82A-8C92-4BBD-9C3A-0623F11F463C}"/>
              </a:ext>
            </a:extLst>
          </p:cNvPr>
          <p:cNvCxnSpPr>
            <a:cxnSpLocks/>
            <a:stCxn id="91" idx="1"/>
          </p:cNvCxnSpPr>
          <p:nvPr/>
        </p:nvCxnSpPr>
        <p:spPr>
          <a:xfrm rot="10800000" flipV="1">
            <a:off x="6420003" y="3326768"/>
            <a:ext cx="365504" cy="51472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788179A-9CBA-4D79-AEEB-14DD14966B9A}"/>
              </a:ext>
            </a:extLst>
          </p:cNvPr>
          <p:cNvCxnSpPr>
            <a:cxnSpLocks/>
            <a:stCxn id="65" idx="1"/>
            <a:endCxn id="91" idx="0"/>
          </p:cNvCxnSpPr>
          <p:nvPr/>
        </p:nvCxnSpPr>
        <p:spPr>
          <a:xfrm rot="10800000" flipV="1">
            <a:off x="7284652" y="2411182"/>
            <a:ext cx="1111882" cy="50483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A1A744E-7DFC-4E80-AB6E-9727D59B45D7}"/>
              </a:ext>
            </a:extLst>
          </p:cNvPr>
          <p:cNvSpPr txBox="1"/>
          <p:nvPr/>
        </p:nvSpPr>
        <p:spPr>
          <a:xfrm>
            <a:off x="7608754" y="2041850"/>
            <a:ext cx="486030" cy="369332"/>
          </a:xfrm>
          <a:prstGeom prst="rect">
            <a:avLst/>
          </a:prstGeom>
          <a:noFill/>
        </p:spPr>
        <p:txBody>
          <a:bodyPr wrap="none" rtlCol="0">
            <a:spAutoFit/>
          </a:bodyPr>
          <a:lstStyle/>
          <a:p>
            <a:r>
              <a:rPr lang="en-IN" dirty="0"/>
              <a:t>NO</a:t>
            </a:r>
          </a:p>
        </p:txBody>
      </p:sp>
      <p:sp>
        <p:nvSpPr>
          <p:cNvPr id="99" name="TextBox 98">
            <a:extLst>
              <a:ext uri="{FF2B5EF4-FFF2-40B4-BE49-F238E27FC236}">
                <a16:creationId xmlns:a16="http://schemas.microsoft.com/office/drawing/2014/main" id="{FF36F230-BBED-4BE7-B5AA-B0EABAB265EF}"/>
              </a:ext>
            </a:extLst>
          </p:cNvPr>
          <p:cNvSpPr txBox="1"/>
          <p:nvPr/>
        </p:nvSpPr>
        <p:spPr>
          <a:xfrm>
            <a:off x="9660893" y="2041849"/>
            <a:ext cx="512641" cy="369332"/>
          </a:xfrm>
          <a:prstGeom prst="rect">
            <a:avLst/>
          </a:prstGeom>
          <a:noFill/>
        </p:spPr>
        <p:txBody>
          <a:bodyPr wrap="none" rtlCol="0">
            <a:spAutoFit/>
          </a:bodyPr>
          <a:lstStyle/>
          <a:p>
            <a:r>
              <a:rPr lang="en-IN" dirty="0"/>
              <a:t>YES</a:t>
            </a:r>
          </a:p>
        </p:txBody>
      </p:sp>
      <p:sp>
        <p:nvSpPr>
          <p:cNvPr id="100" name="TextBox 99">
            <a:extLst>
              <a:ext uri="{FF2B5EF4-FFF2-40B4-BE49-F238E27FC236}">
                <a16:creationId xmlns:a16="http://schemas.microsoft.com/office/drawing/2014/main" id="{7BA064F7-BE14-4B3A-93DD-4E7E038B012C}"/>
              </a:ext>
            </a:extLst>
          </p:cNvPr>
          <p:cNvSpPr txBox="1"/>
          <p:nvPr/>
        </p:nvSpPr>
        <p:spPr>
          <a:xfrm>
            <a:off x="6330590" y="2995077"/>
            <a:ext cx="486030" cy="369332"/>
          </a:xfrm>
          <a:prstGeom prst="rect">
            <a:avLst/>
          </a:prstGeom>
          <a:noFill/>
        </p:spPr>
        <p:txBody>
          <a:bodyPr wrap="none" rtlCol="0">
            <a:spAutoFit/>
          </a:bodyPr>
          <a:lstStyle/>
          <a:p>
            <a:r>
              <a:rPr lang="en-IN" dirty="0"/>
              <a:t>NO</a:t>
            </a:r>
          </a:p>
        </p:txBody>
      </p:sp>
      <p:sp>
        <p:nvSpPr>
          <p:cNvPr id="101" name="TextBox 100">
            <a:extLst>
              <a:ext uri="{FF2B5EF4-FFF2-40B4-BE49-F238E27FC236}">
                <a16:creationId xmlns:a16="http://schemas.microsoft.com/office/drawing/2014/main" id="{C377127C-4A21-4B7F-B3C9-F155C30163F7}"/>
              </a:ext>
            </a:extLst>
          </p:cNvPr>
          <p:cNvSpPr txBox="1"/>
          <p:nvPr/>
        </p:nvSpPr>
        <p:spPr>
          <a:xfrm>
            <a:off x="7735444" y="2977560"/>
            <a:ext cx="512641" cy="369332"/>
          </a:xfrm>
          <a:prstGeom prst="rect">
            <a:avLst/>
          </a:prstGeom>
          <a:noFill/>
        </p:spPr>
        <p:txBody>
          <a:bodyPr wrap="none" rtlCol="0">
            <a:spAutoFit/>
          </a:bodyPr>
          <a:lstStyle/>
          <a:p>
            <a:r>
              <a:rPr lang="en-IN" dirty="0"/>
              <a:t>YES</a:t>
            </a:r>
          </a:p>
        </p:txBody>
      </p:sp>
      <mc:AlternateContent xmlns:mc="http://schemas.openxmlformats.org/markup-compatibility/2006" xmlns:a14="http://schemas.microsoft.com/office/drawing/2010/main">
        <mc:Choice Requires="a14">
          <p:sp>
            <p:nvSpPr>
              <p:cNvPr id="104" name="Rectangle: Rounded Corners 103">
                <a:extLst>
                  <a:ext uri="{FF2B5EF4-FFF2-40B4-BE49-F238E27FC236}">
                    <a16:creationId xmlns:a16="http://schemas.microsoft.com/office/drawing/2014/main" id="{4C5015C9-7F90-4A5D-A4AD-64E28028B201}"/>
                  </a:ext>
                </a:extLst>
              </p:cNvPr>
              <p:cNvSpPr/>
              <p:nvPr/>
            </p:nvSpPr>
            <p:spPr>
              <a:xfrm>
                <a:off x="5827907" y="3817945"/>
                <a:ext cx="1184192" cy="596013"/>
              </a:xfrm>
              <a:prstGeom prst="roundRect">
                <a:avLst/>
              </a:prstGeom>
              <a:solidFill>
                <a:schemeClr val="accent1">
                  <a:lumMod val="40000"/>
                  <a:lumOff val="60000"/>
                  <a:alpha val="3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Predict </a:t>
                </a:r>
                <a14:m>
                  <m:oMath xmlns:m="http://schemas.openxmlformats.org/officeDocument/2006/math">
                    <m:r>
                      <a:rPr lang="en-IN" b="0" i="1" dirty="0" smtClean="0">
                        <a:solidFill>
                          <a:schemeClr val="tx1"/>
                        </a:solidFill>
                        <a:latin typeface="Cambria Math" panose="02040503050406030204" pitchFamily="18" charset="0"/>
                      </a:rPr>
                      <m:t>𝑦</m:t>
                    </m:r>
                    <m:r>
                      <a:rPr lang="en-IN" b="0" i="1" dirty="0" smtClean="0">
                        <a:solidFill>
                          <a:schemeClr val="tx1"/>
                        </a:solidFill>
                        <a:latin typeface="Cambria Math" panose="02040503050406030204" pitchFamily="18" charset="0"/>
                      </a:rPr>
                      <m:t>=3</m:t>
                    </m:r>
                  </m:oMath>
                </a14:m>
                <a:endParaRPr lang="en-IN" dirty="0">
                  <a:solidFill>
                    <a:schemeClr val="tx1"/>
                  </a:solidFill>
                </a:endParaRPr>
              </a:p>
            </p:txBody>
          </p:sp>
        </mc:Choice>
        <mc:Fallback xmlns="">
          <p:sp>
            <p:nvSpPr>
              <p:cNvPr id="104" name="Rectangle: Rounded Corners 103">
                <a:extLst>
                  <a:ext uri="{FF2B5EF4-FFF2-40B4-BE49-F238E27FC236}">
                    <a16:creationId xmlns:a16="http://schemas.microsoft.com/office/drawing/2014/main" xmlns="" xmlns:a14="http://schemas.microsoft.com/office/drawing/2010/main" id="{4C5015C9-7F90-4A5D-A4AD-64E28028B201}"/>
                  </a:ext>
                </a:extLst>
              </p:cNvPr>
              <p:cNvSpPr>
                <a:spLocks noRot="1" noChangeAspect="1" noMove="1" noResize="1" noEditPoints="1" noAdjustHandles="1" noChangeArrowheads="1" noChangeShapeType="1" noTextEdit="1"/>
              </p:cNvSpPr>
              <p:nvPr/>
            </p:nvSpPr>
            <p:spPr>
              <a:xfrm>
                <a:off x="5827907" y="3817945"/>
                <a:ext cx="1184192" cy="596013"/>
              </a:xfrm>
              <a:prstGeom prst="roundRect">
                <a:avLst/>
              </a:prstGeom>
              <a:blipFill>
                <a:blip r:embed="rId8" cstate="print"/>
                <a:stretch>
                  <a:fillRect t="-8000" b="-7000"/>
                </a:stretch>
              </a:blipFill>
              <a:ln>
                <a:solidFill>
                  <a:schemeClr val="accent2"/>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5" name="Rectangle: Rounded Corners 104">
                <a:extLst>
                  <a:ext uri="{FF2B5EF4-FFF2-40B4-BE49-F238E27FC236}">
                    <a16:creationId xmlns:a16="http://schemas.microsoft.com/office/drawing/2014/main" id="{E8014A68-E3EB-4AAF-8B00-DF8957568E12}"/>
                  </a:ext>
                </a:extLst>
              </p:cNvPr>
              <p:cNvSpPr/>
              <p:nvPr/>
            </p:nvSpPr>
            <p:spPr>
              <a:xfrm>
                <a:off x="7689224" y="3840434"/>
                <a:ext cx="1184192" cy="596013"/>
              </a:xfrm>
              <a:prstGeom prst="roundRect">
                <a:avLst/>
              </a:prstGeom>
              <a:solidFill>
                <a:schemeClr val="accent1">
                  <a:lumMod val="40000"/>
                  <a:lumOff val="60000"/>
                  <a:alpha val="3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Predict </a:t>
                </a:r>
                <a14:m>
                  <m:oMath xmlns:m="http://schemas.openxmlformats.org/officeDocument/2006/math">
                    <m:r>
                      <a:rPr lang="en-IN" b="0" i="1" dirty="0" smtClean="0">
                        <a:solidFill>
                          <a:schemeClr val="tx1"/>
                        </a:solidFill>
                        <a:latin typeface="Cambria Math" panose="02040503050406030204" pitchFamily="18" charset="0"/>
                      </a:rPr>
                      <m:t>𝑦</m:t>
                    </m:r>
                    <m:r>
                      <a:rPr lang="en-IN" b="0" i="1" dirty="0" smtClean="0">
                        <a:solidFill>
                          <a:schemeClr val="tx1"/>
                        </a:solidFill>
                        <a:latin typeface="Cambria Math" panose="02040503050406030204" pitchFamily="18" charset="0"/>
                      </a:rPr>
                      <m:t>=1.5</m:t>
                    </m:r>
                  </m:oMath>
                </a14:m>
                <a:endParaRPr lang="en-IN" dirty="0">
                  <a:solidFill>
                    <a:schemeClr val="tx1"/>
                  </a:solidFill>
                </a:endParaRPr>
              </a:p>
            </p:txBody>
          </p:sp>
        </mc:Choice>
        <mc:Fallback xmlns="">
          <p:sp>
            <p:nvSpPr>
              <p:cNvPr id="105" name="Rectangle: Rounded Corners 104">
                <a:extLst>
                  <a:ext uri="{FF2B5EF4-FFF2-40B4-BE49-F238E27FC236}">
                    <a16:creationId xmlns:a16="http://schemas.microsoft.com/office/drawing/2014/main" xmlns="" xmlns:a14="http://schemas.microsoft.com/office/drawing/2010/main" id="{E8014A68-E3EB-4AAF-8B00-DF8957568E12}"/>
                  </a:ext>
                </a:extLst>
              </p:cNvPr>
              <p:cNvSpPr>
                <a:spLocks noRot="1" noChangeAspect="1" noMove="1" noResize="1" noEditPoints="1" noAdjustHandles="1" noChangeArrowheads="1" noChangeShapeType="1" noTextEdit="1"/>
              </p:cNvSpPr>
              <p:nvPr/>
            </p:nvSpPr>
            <p:spPr>
              <a:xfrm>
                <a:off x="7689224" y="3840434"/>
                <a:ext cx="1184192" cy="596013"/>
              </a:xfrm>
              <a:prstGeom prst="roundRect">
                <a:avLst/>
              </a:prstGeom>
              <a:blipFill>
                <a:blip r:embed="rId9" cstate="print"/>
                <a:stretch>
                  <a:fillRect t="-8000" b="-7000"/>
                </a:stretch>
              </a:blipFill>
              <a:ln>
                <a:solidFill>
                  <a:schemeClr val="accent2"/>
                </a:solidFill>
              </a:ln>
            </p:spPr>
            <p:txBody>
              <a:bodyPr/>
              <a:lstStyle/>
              <a:p>
                <a:r>
                  <a:rPr lang="en-IN">
                    <a:noFill/>
                  </a:rPr>
                  <a:t> </a:t>
                </a:r>
              </a:p>
            </p:txBody>
          </p:sp>
        </mc:Fallback>
      </mc:AlternateContent>
      <p:sp>
        <p:nvSpPr>
          <p:cNvPr id="106" name="Speech Bubble: Rectangle 105">
            <a:extLst>
              <a:ext uri="{FF2B5EF4-FFF2-40B4-BE49-F238E27FC236}">
                <a16:creationId xmlns:a16="http://schemas.microsoft.com/office/drawing/2014/main" id="{4484F349-EF0C-45DB-8146-C11F34337FF5}"/>
              </a:ext>
            </a:extLst>
          </p:cNvPr>
          <p:cNvSpPr/>
          <p:nvPr/>
        </p:nvSpPr>
        <p:spPr>
          <a:xfrm>
            <a:off x="3973249" y="991182"/>
            <a:ext cx="1982784" cy="1049714"/>
          </a:xfrm>
          <a:prstGeom prst="wedgeRectCallout">
            <a:avLst>
              <a:gd name="adj1" fmla="val -40842"/>
              <a:gd name="adj2" fmla="val 7450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0" dirty="0">
                <a:solidFill>
                  <a:schemeClr val="tx1"/>
                </a:solidFill>
                <a:latin typeface="Abadi Extra Light" panose="020B0204020104020204" pitchFamily="34" charset="0"/>
              </a:rPr>
              <a:t>Can use any regression model but would like a simple one, so let’s use a constant prediction based regression model</a:t>
            </a:r>
          </a:p>
        </p:txBody>
      </p:sp>
      <p:sp>
        <p:nvSpPr>
          <p:cNvPr id="108" name="Oval 13">
            <a:extLst>
              <a:ext uri="{FF2B5EF4-FFF2-40B4-BE49-F238E27FC236}">
                <a16:creationId xmlns:a16="http://schemas.microsoft.com/office/drawing/2014/main" id="{A857C39E-D3BC-4974-B4F2-01F6DACEDFF5}"/>
              </a:ext>
            </a:extLst>
          </p:cNvPr>
          <p:cNvSpPr>
            <a:spLocks noChangeArrowheads="1"/>
          </p:cNvSpPr>
          <p:nvPr/>
        </p:nvSpPr>
        <p:spPr bwMode="auto">
          <a:xfrm>
            <a:off x="3990179" y="2425287"/>
            <a:ext cx="144462" cy="144463"/>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09" name="Oval 11">
            <a:extLst>
              <a:ext uri="{FF2B5EF4-FFF2-40B4-BE49-F238E27FC236}">
                <a16:creationId xmlns:a16="http://schemas.microsoft.com/office/drawing/2014/main" id="{EB6E293D-34B5-4617-86B3-53404DB2D033}"/>
              </a:ext>
            </a:extLst>
          </p:cNvPr>
          <p:cNvSpPr>
            <a:spLocks noChangeArrowheads="1"/>
          </p:cNvSpPr>
          <p:nvPr/>
        </p:nvSpPr>
        <p:spPr bwMode="auto">
          <a:xfrm>
            <a:off x="3127011" y="3450867"/>
            <a:ext cx="144462" cy="144463"/>
          </a:xfrm>
          <a:prstGeom prst="ellipse">
            <a:avLst/>
          </a:prstGeom>
          <a:solidFill>
            <a:srgbClr val="FF3333"/>
          </a:solidFill>
          <a:ln w="9525"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pic>
        <p:nvPicPr>
          <p:cNvPr id="110" name="Picture 109">
            <a:extLst>
              <a:ext uri="{FF2B5EF4-FFF2-40B4-BE49-F238E27FC236}">
                <a16:creationId xmlns:a16="http://schemas.microsoft.com/office/drawing/2014/main" id="{629FFD43-031C-424C-B840-9DFDE58229C5}"/>
              </a:ext>
            </a:extLst>
          </p:cNvPr>
          <p:cNvPicPr>
            <a:picLocks noChangeAspect="1"/>
          </p:cNvPicPr>
          <p:nvPr/>
        </p:nvPicPr>
        <p:blipFill>
          <a:blip r:embed="rId10" cstate="print"/>
          <a:stretch>
            <a:fillRect/>
          </a:stretch>
        </p:blipFill>
        <p:spPr>
          <a:xfrm>
            <a:off x="818575" y="5569746"/>
            <a:ext cx="1010687" cy="965223"/>
          </a:xfrm>
          <a:prstGeom prst="rect">
            <a:avLst/>
          </a:prstGeom>
        </p:spPr>
      </p:pic>
      <p:sp>
        <p:nvSpPr>
          <p:cNvPr id="111" name="Speech Bubble: Rectangle 110">
            <a:extLst>
              <a:ext uri="{FF2B5EF4-FFF2-40B4-BE49-F238E27FC236}">
                <a16:creationId xmlns:a16="http://schemas.microsoft.com/office/drawing/2014/main" id="{1625D58F-279A-4AD3-ABD2-00BC30321918}"/>
              </a:ext>
            </a:extLst>
          </p:cNvPr>
          <p:cNvSpPr/>
          <p:nvPr/>
        </p:nvSpPr>
        <p:spPr>
          <a:xfrm>
            <a:off x="1885488" y="5296719"/>
            <a:ext cx="5483690" cy="1238250"/>
          </a:xfrm>
          <a:prstGeom prst="wedgeRectCallout">
            <a:avLst>
              <a:gd name="adj1" fmla="val -58734"/>
              <a:gd name="adj2" fmla="val 702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dirty="0">
                <a:solidFill>
                  <a:schemeClr val="tx1"/>
                </a:solidFill>
                <a:latin typeface="Abadi Extra Light" panose="020B0204020104020204" pitchFamily="34" charset="0"/>
              </a:rPr>
              <a:t>To predict the output for a test point, nearest </a:t>
            </a:r>
            <a:r>
              <a:rPr lang="en-IN" sz="2000" b="0" dirty="0" err="1">
                <a:solidFill>
                  <a:schemeClr val="tx1"/>
                </a:solidFill>
                <a:latin typeface="Abadi Extra Light" panose="020B0204020104020204" pitchFamily="34" charset="0"/>
              </a:rPr>
              <a:t>neighbors</a:t>
            </a:r>
            <a:r>
              <a:rPr lang="en-IN" sz="2000" b="0" dirty="0">
                <a:solidFill>
                  <a:schemeClr val="tx1"/>
                </a:solidFill>
                <a:latin typeface="Abadi Extra Light" panose="020B0204020104020204" pitchFamily="34" charset="0"/>
              </a:rPr>
              <a:t> will require computing distances from 15 training inputs. DT predicts the label </a:t>
            </a:r>
            <a:r>
              <a:rPr lang="en-IN" sz="2000" dirty="0">
                <a:solidFill>
                  <a:schemeClr val="tx1"/>
                </a:solidFill>
                <a:latin typeface="Abadi Extra Light" panose="020B0204020104020204" pitchFamily="34" charset="0"/>
              </a:rPr>
              <a:t>by doing just at most feature-value comparisons! Way faster!</a:t>
            </a:r>
            <a:endParaRPr lang="en-IN" sz="2000" b="0" dirty="0">
              <a:solidFill>
                <a:schemeClr val="tx1"/>
              </a:solidFill>
              <a:latin typeface="Abadi Extra Light" panose="020B0204020104020204" pitchFamily="34" charset="0"/>
            </a:endParaRPr>
          </a:p>
        </p:txBody>
      </p:sp>
      <p:sp>
        <p:nvSpPr>
          <p:cNvPr id="112" name="Speech Bubble: Rectangle 111">
            <a:extLst>
              <a:ext uri="{FF2B5EF4-FFF2-40B4-BE49-F238E27FC236}">
                <a16:creationId xmlns:a16="http://schemas.microsoft.com/office/drawing/2014/main" id="{249A8A20-9C85-41A2-A2B8-F55C286AFA60}"/>
              </a:ext>
            </a:extLst>
          </p:cNvPr>
          <p:cNvSpPr/>
          <p:nvPr/>
        </p:nvSpPr>
        <p:spPr>
          <a:xfrm>
            <a:off x="6394183" y="907932"/>
            <a:ext cx="1700601" cy="1049714"/>
          </a:xfrm>
          <a:prstGeom prst="wedgeRectCallout">
            <a:avLst>
              <a:gd name="adj1" fmla="val -78090"/>
              <a:gd name="adj2" fmla="val 2313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0" dirty="0">
                <a:solidFill>
                  <a:schemeClr val="tx1"/>
                </a:solidFill>
                <a:latin typeface="Abadi Extra Light" panose="020B0204020104020204" pitchFamily="34" charset="0"/>
              </a:rPr>
              <a:t>Another simple option can be to predict the average output of the training inputs in this region </a:t>
            </a:r>
          </a:p>
        </p:txBody>
      </p:sp>
    </p:spTree>
    <p:custDataLst>
      <p:tags r:id="rId1"/>
    </p:custDataLst>
    <p:extLst>
      <p:ext uri="{BB962C8B-B14F-4D97-AF65-F5344CB8AC3E}">
        <p14:creationId xmlns:p14="http://schemas.microsoft.com/office/powerpoint/2010/main" val="4080454503"/>
      </p:ext>
    </p:extLst>
  </p:cSld>
  <p:clrMapOvr>
    <a:masterClrMapping/>
  </p:clrMapOvr>
  <mc:AlternateContent xmlns:mc="http://schemas.openxmlformats.org/markup-compatibility/2006" xmlns:p14="http://schemas.microsoft.com/office/powerpoint/2010/main">
    <mc:Choice Requires="p14">
      <p:transition spd="slow" p14:dur="2000" advTm="413449"/>
    </mc:Choice>
    <mc:Fallback xmlns="">
      <p:transition spd="slow" advTm="4134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wipe(down)">
                                      <p:cBhvr>
                                        <p:cTn id="13" dur="500"/>
                                        <p:tgtEl>
                                          <p:spTgt spid="7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down)">
                                      <p:cBhvr>
                                        <p:cTn id="16" dur="500"/>
                                        <p:tgtEl>
                                          <p:spTgt spid="7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down)">
                                      <p:cBhvr>
                                        <p:cTn id="19" dur="500"/>
                                        <p:tgtEl>
                                          <p:spTgt spid="7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down)">
                                      <p:cBhvr>
                                        <p:cTn id="22" dur="500"/>
                                        <p:tgtEl>
                                          <p:spTgt spid="7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wipe(down)">
                                      <p:cBhvr>
                                        <p:cTn id="25" dur="500"/>
                                        <p:tgtEl>
                                          <p:spTgt spid="7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down)">
                                      <p:cBhvr>
                                        <p:cTn id="28" dur="500"/>
                                        <p:tgtEl>
                                          <p:spTgt spid="7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08"/>
                                        </p:tgtEl>
                                        <p:attrNameLst>
                                          <p:attrName>style.visibility</p:attrName>
                                        </p:attrNameLst>
                                      </p:cBhvr>
                                      <p:to>
                                        <p:strVal val="visible"/>
                                      </p:to>
                                    </p:set>
                                    <p:animEffect transition="in" filter="wipe(down)">
                                      <p:cBhvr>
                                        <p:cTn id="34" dur="500"/>
                                        <p:tgtEl>
                                          <p:spTgt spid="10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down)">
                                      <p:cBhvr>
                                        <p:cTn id="37" dur="500"/>
                                        <p:tgtEl>
                                          <p:spTgt spid="10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500"/>
                                        <p:tgtEl>
                                          <p:spTgt spid="7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wipe(down)">
                                      <p:cBhvr>
                                        <p:cTn id="43" dur="500"/>
                                        <p:tgtEl>
                                          <p:spTgt spid="7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down)">
                                      <p:cBhvr>
                                        <p:cTn id="46" dur="500"/>
                                        <p:tgtEl>
                                          <p:spTgt spid="7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wipe(down)">
                                      <p:cBhvr>
                                        <p:cTn id="49" dur="500"/>
                                        <p:tgtEl>
                                          <p:spTgt spid="8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wipe(down)">
                                      <p:cBhvr>
                                        <p:cTn id="52" dur="500"/>
                                        <p:tgtEl>
                                          <p:spTgt spid="8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wipe(down)">
                                      <p:cBhvr>
                                        <p:cTn id="55" dur="500"/>
                                        <p:tgtEl>
                                          <p:spTgt spid="8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wipe(down)">
                                      <p:cBhvr>
                                        <p:cTn id="58" dur="500"/>
                                        <p:tgtEl>
                                          <p:spTgt spid="89"/>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wipe(down)">
                                      <p:cBhvr>
                                        <p:cTn id="61" dur="500"/>
                                        <p:tgtEl>
                                          <p:spTgt spid="9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down)">
                                      <p:cBhvr>
                                        <p:cTn id="64" dur="500"/>
                                        <p:tgtEl>
                                          <p:spTgt spid="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ipe(down)">
                                      <p:cBhvr>
                                        <p:cTn id="72" dur="500"/>
                                        <p:tgtEl>
                                          <p:spTgt spid="65"/>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down)">
                                      <p:cBhvr>
                                        <p:cTn id="75" dur="500"/>
                                        <p:tgtEl>
                                          <p:spTgt spid="6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86"/>
                                        </p:tgtEl>
                                        <p:attrNameLst>
                                          <p:attrName>style.visibility</p:attrName>
                                        </p:attrNameLst>
                                      </p:cBhvr>
                                      <p:to>
                                        <p:strVal val="visible"/>
                                      </p:to>
                                    </p:set>
                                    <p:animEffect transition="in" filter="wipe(down)">
                                      <p:cBhvr>
                                        <p:cTn id="80" dur="500"/>
                                        <p:tgtEl>
                                          <p:spTgt spid="8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down)">
                                      <p:cBhvr>
                                        <p:cTn id="83" dur="500"/>
                                        <p:tgtEl>
                                          <p:spTgt spid="9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down)">
                                      <p:cBhvr>
                                        <p:cTn id="88" dur="500"/>
                                        <p:tgtEl>
                                          <p:spTgt spid="2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wipe(down)">
                                      <p:cBhvr>
                                        <p:cTn id="91" dur="500"/>
                                        <p:tgtEl>
                                          <p:spTgt spid="10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12"/>
                                        </p:tgtEl>
                                        <p:attrNameLst>
                                          <p:attrName>style.visibility</p:attrName>
                                        </p:attrNameLst>
                                      </p:cBhvr>
                                      <p:to>
                                        <p:strVal val="visible"/>
                                      </p:to>
                                    </p:set>
                                    <p:animEffect transition="in" filter="wipe(down)">
                                      <p:cBhvr>
                                        <p:cTn id="96" dur="500"/>
                                        <p:tgtEl>
                                          <p:spTgt spid="11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wipe(down)">
                                      <p:cBhvr>
                                        <p:cTn id="101" dur="500"/>
                                        <p:tgtEl>
                                          <p:spTgt spid="8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97"/>
                                        </p:tgtEl>
                                        <p:attrNameLst>
                                          <p:attrName>style.visibility</p:attrName>
                                        </p:attrNameLst>
                                      </p:cBhvr>
                                      <p:to>
                                        <p:strVal val="visible"/>
                                      </p:to>
                                    </p:set>
                                    <p:animEffect transition="in" filter="wipe(down)">
                                      <p:cBhvr>
                                        <p:cTn id="106" dur="500"/>
                                        <p:tgtEl>
                                          <p:spTgt spid="97"/>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wipe(down)">
                                      <p:cBhvr>
                                        <p:cTn id="109" dur="500"/>
                                        <p:tgtEl>
                                          <p:spTgt spid="98"/>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91"/>
                                        </p:tgtEl>
                                        <p:attrNameLst>
                                          <p:attrName>style.visibility</p:attrName>
                                        </p:attrNameLst>
                                      </p:cBhvr>
                                      <p:to>
                                        <p:strVal val="visible"/>
                                      </p:to>
                                    </p:set>
                                    <p:animEffect transition="in" filter="wipe(down)">
                                      <p:cBhvr>
                                        <p:cTn id="114" dur="500"/>
                                        <p:tgtEl>
                                          <p:spTgt spid="91"/>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92"/>
                                        </p:tgtEl>
                                        <p:attrNameLst>
                                          <p:attrName>style.visibility</p:attrName>
                                        </p:attrNameLst>
                                      </p:cBhvr>
                                      <p:to>
                                        <p:strVal val="visible"/>
                                      </p:to>
                                    </p:set>
                                    <p:animEffect transition="in" filter="wipe(down)">
                                      <p:cBhvr>
                                        <p:cTn id="117" dur="500"/>
                                        <p:tgtEl>
                                          <p:spTgt spid="9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101"/>
                                        </p:tgtEl>
                                        <p:attrNameLst>
                                          <p:attrName>style.visibility</p:attrName>
                                        </p:attrNameLst>
                                      </p:cBhvr>
                                      <p:to>
                                        <p:strVal val="visible"/>
                                      </p:to>
                                    </p:set>
                                    <p:animEffect transition="in" filter="wipe(down)">
                                      <p:cBhvr>
                                        <p:cTn id="122" dur="500"/>
                                        <p:tgtEl>
                                          <p:spTgt spid="101"/>
                                        </p:tgtEl>
                                      </p:cBhvr>
                                    </p:animEffect>
                                  </p:childTnLst>
                                </p:cTn>
                              </p:par>
                              <p:par>
                                <p:cTn id="123" presetID="22" presetClass="entr" presetSubtype="4" fill="hold" nodeType="withEffect">
                                  <p:stCondLst>
                                    <p:cond delay="0"/>
                                  </p:stCondLst>
                                  <p:childTnLst>
                                    <p:set>
                                      <p:cBhvr>
                                        <p:cTn id="124" dur="1" fill="hold">
                                          <p:stCondLst>
                                            <p:cond delay="0"/>
                                          </p:stCondLst>
                                        </p:cTn>
                                        <p:tgtEl>
                                          <p:spTgt spid="95"/>
                                        </p:tgtEl>
                                        <p:attrNameLst>
                                          <p:attrName>style.visibility</p:attrName>
                                        </p:attrNameLst>
                                      </p:cBhvr>
                                      <p:to>
                                        <p:strVal val="visible"/>
                                      </p:to>
                                    </p:set>
                                    <p:animEffect transition="in" filter="wipe(down)">
                                      <p:cBhvr>
                                        <p:cTn id="125" dur="500"/>
                                        <p:tgtEl>
                                          <p:spTgt spid="9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wipe(down)">
                                      <p:cBhvr>
                                        <p:cTn id="130" dur="500"/>
                                        <p:tgtEl>
                                          <p:spTgt spid="2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105"/>
                                        </p:tgtEl>
                                        <p:attrNameLst>
                                          <p:attrName>style.visibility</p:attrName>
                                        </p:attrNameLst>
                                      </p:cBhvr>
                                      <p:to>
                                        <p:strVal val="visible"/>
                                      </p:to>
                                    </p:set>
                                    <p:animEffect transition="in" filter="wipe(down)">
                                      <p:cBhvr>
                                        <p:cTn id="135" dur="500"/>
                                        <p:tgtEl>
                                          <p:spTgt spid="10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96"/>
                                        </p:tgtEl>
                                        <p:attrNameLst>
                                          <p:attrName>style.visibility</p:attrName>
                                        </p:attrNameLst>
                                      </p:cBhvr>
                                      <p:to>
                                        <p:strVal val="visible"/>
                                      </p:to>
                                    </p:set>
                                    <p:animEffect transition="in" filter="wipe(down)">
                                      <p:cBhvr>
                                        <p:cTn id="140" dur="500"/>
                                        <p:tgtEl>
                                          <p:spTgt spid="96"/>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wipe(down)">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nodeType="clickEffect">
                                  <p:stCondLst>
                                    <p:cond delay="0"/>
                                  </p:stCondLst>
                                  <p:childTnLst>
                                    <p:set>
                                      <p:cBhvr>
                                        <p:cTn id="147" dur="1" fill="hold">
                                          <p:stCondLst>
                                            <p:cond delay="0"/>
                                          </p:stCondLst>
                                        </p:cTn>
                                        <p:tgtEl>
                                          <p:spTgt spid="5"/>
                                        </p:tgtEl>
                                        <p:attrNameLst>
                                          <p:attrName>style.visibility</p:attrName>
                                        </p:attrNameLst>
                                      </p:cBhvr>
                                      <p:to>
                                        <p:strVal val="visible"/>
                                      </p:to>
                                    </p:set>
                                    <p:animEffect transition="in" filter="wipe(down)">
                                      <p:cBhvr>
                                        <p:cTn id="148" dur="500"/>
                                        <p:tgtEl>
                                          <p:spTgt spid="5"/>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104"/>
                                        </p:tgtEl>
                                        <p:attrNameLst>
                                          <p:attrName>style.visibility</p:attrName>
                                        </p:attrNameLst>
                                      </p:cBhvr>
                                      <p:to>
                                        <p:strVal val="visible"/>
                                      </p:to>
                                    </p:set>
                                    <p:animEffect transition="in" filter="wipe(down)">
                                      <p:cBhvr>
                                        <p:cTn id="153" dur="500"/>
                                        <p:tgtEl>
                                          <p:spTgt spid="10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110"/>
                                        </p:tgtEl>
                                        <p:attrNameLst>
                                          <p:attrName>style.visibility</p:attrName>
                                        </p:attrNameLst>
                                      </p:cBhvr>
                                      <p:to>
                                        <p:strVal val="visible"/>
                                      </p:to>
                                    </p:set>
                                    <p:animEffect transition="in" filter="wipe(down)">
                                      <p:cBhvr>
                                        <p:cTn id="158" dur="500"/>
                                        <p:tgtEl>
                                          <p:spTgt spid="11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111"/>
                                        </p:tgtEl>
                                        <p:attrNameLst>
                                          <p:attrName>style.visibility</p:attrName>
                                        </p:attrNameLst>
                                      </p:cBhvr>
                                      <p:to>
                                        <p:strVal val="visible"/>
                                      </p:to>
                                    </p:set>
                                    <p:animEffect transition="in" filter="wipe(down)">
                                      <p:cBhvr>
                                        <p:cTn id="16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9" grpId="0"/>
      <p:bldP spid="90" grpId="0"/>
      <p:bldP spid="3" grpId="0" animBg="1"/>
      <p:bldP spid="22" grpId="0" animBg="1"/>
      <p:bldP spid="65" grpId="0" animBg="1"/>
      <p:bldP spid="66" grpId="0" animBg="1"/>
      <p:bldP spid="85" grpId="0" animBg="1"/>
      <p:bldP spid="91" grpId="0" animBg="1"/>
      <p:bldP spid="92" grpId="0" animBg="1"/>
      <p:bldP spid="98" grpId="0"/>
      <p:bldP spid="99" grpId="0"/>
      <p:bldP spid="100" grpId="0"/>
      <p:bldP spid="101" grpId="0"/>
      <p:bldP spid="104" grpId="0" animBg="1"/>
      <p:bldP spid="105" grpId="0" animBg="1"/>
      <p:bldP spid="106" grpId="0" animBg="1"/>
      <p:bldP spid="108" grpId="0" animBg="1"/>
      <p:bldP spid="109" grpId="0" animBg="1"/>
      <p:bldP spid="111" grpId="0" animBg="1"/>
      <p:bldP spid="1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b="1" dirty="0">
                <a:solidFill>
                  <a:schemeClr val="accent2">
                    <a:lumMod val="75000"/>
                  </a:schemeClr>
                </a:solidFill>
              </a:rPr>
              <a:t>Decision Tree Construction: An Example</a:t>
            </a:r>
          </a:p>
        </p:txBody>
      </p:sp>
      <p:sp>
        <p:nvSpPr>
          <p:cNvPr id="47" name="Content Placeholder 2">
            <a:extLst>
              <a:ext uri="{FF2B5EF4-FFF2-40B4-BE49-F238E27FC236}">
                <a16:creationId xmlns:a16="http://schemas.microsoft.com/office/drawing/2014/main" id="{60A06722-EDF2-4418-9797-499014F68A53}"/>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dirty="0">
                <a:latin typeface="Abadi Extra Light" panose="020B0204020104020204" pitchFamily="34" charset="0"/>
              </a:rPr>
              <a:t>Let’s consider the playing Tennis example</a:t>
            </a:r>
          </a:p>
          <a:p>
            <a:pPr>
              <a:buFont typeface="Wingdings" panose="05000000000000000000" pitchFamily="2" charset="2"/>
              <a:buChar char="§"/>
            </a:pPr>
            <a:r>
              <a:rPr lang="en-GB" dirty="0">
                <a:latin typeface="Abadi Extra Light" panose="020B0204020104020204" pitchFamily="34" charset="0"/>
              </a:rPr>
              <a:t>Assume each internal node will test the value of one of the features</a:t>
            </a: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r>
              <a:rPr lang="en-GB" dirty="0">
                <a:latin typeface="Abadi Extra Light" panose="020B0204020104020204" pitchFamily="34" charset="0"/>
              </a:rPr>
              <a:t>Question: Why does it make more sense to test the feature “outlook” first?</a:t>
            </a:r>
          </a:p>
          <a:p>
            <a:pPr>
              <a:buFont typeface="Wingdings" panose="05000000000000000000" pitchFamily="2" charset="2"/>
              <a:buChar char="§"/>
            </a:pPr>
            <a:r>
              <a:rPr lang="en-GB" dirty="0">
                <a:latin typeface="Abadi Extra Light" panose="020B0204020104020204" pitchFamily="34" charset="0"/>
              </a:rPr>
              <a:t>Answer: Of all the 4 features, it’s the most informative </a:t>
            </a:r>
          </a:p>
          <a:p>
            <a:pPr lvl="1">
              <a:buFont typeface="Wingdings" panose="05000000000000000000" pitchFamily="2" charset="2"/>
              <a:buChar char="§"/>
            </a:pPr>
            <a:r>
              <a:rPr lang="en-GB" dirty="0">
                <a:latin typeface="Abadi Extra Light" panose="020B0204020104020204" pitchFamily="34" charset="0"/>
              </a:rPr>
              <a:t>It has the highest </a:t>
            </a:r>
            <a:r>
              <a:rPr lang="en-GB" dirty="0">
                <a:solidFill>
                  <a:srgbClr val="0000FF"/>
                </a:solidFill>
                <a:latin typeface="Abadi Extra Light" panose="020B0204020104020204" pitchFamily="34" charset="0"/>
              </a:rPr>
              <a:t>information gain </a:t>
            </a:r>
            <a:r>
              <a:rPr lang="en-GB" dirty="0">
                <a:latin typeface="Abadi Extra Light" panose="020B0204020104020204" pitchFamily="34" charset="0"/>
              </a:rPr>
              <a:t>as the root node</a:t>
            </a:r>
          </a:p>
          <a:p>
            <a:pPr marL="457200" lvl="1" indent="0">
              <a:buNone/>
            </a:pPr>
            <a:endParaRPr lang="en-GB" sz="800"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sz="1100" dirty="0">
              <a:latin typeface="Abadi Extra Light" panose="020B0204020104020204" pitchFamily="34" charset="0"/>
            </a:endParaRPr>
          </a:p>
          <a:p>
            <a:pPr marL="0" indent="0">
              <a:buNone/>
            </a:pPr>
            <a:endParaRPr lang="en-GB" sz="1100" dirty="0">
              <a:latin typeface="Abadi Extra Light" panose="020B0204020104020204" pitchFamily="34" charset="0"/>
            </a:endParaRPr>
          </a:p>
        </p:txBody>
      </p:sp>
      <p:pic>
        <p:nvPicPr>
          <p:cNvPr id="7170" name="Picture 2">
            <a:extLst>
              <a:ext uri="{FF2B5EF4-FFF2-40B4-BE49-F238E27FC236}">
                <a16:creationId xmlns:a16="http://schemas.microsoft.com/office/drawing/2014/main" id="{BCCF3704-B39B-4AF5-9727-5E6E094946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9716" y="2178295"/>
            <a:ext cx="8889022" cy="305769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51850113"/>
      </p:ext>
    </p:extLst>
  </p:cSld>
  <p:clrMapOvr>
    <a:masterClrMapping/>
  </p:clrMapOvr>
  <mc:AlternateContent xmlns:mc="http://schemas.openxmlformats.org/markup-compatibility/2006" xmlns:p14="http://schemas.microsoft.com/office/powerpoint/2010/main">
    <mc:Choice Requires="p14">
      <p:transition spd="slow" p14:dur="2000" advTm="165498"/>
    </mc:Choice>
    <mc:Fallback xmlns="">
      <p:transition spd="slow" advTm="1654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wipe(down)">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wipe(down)">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Effect transition="in" filter="wipe(down)">
                                      <p:cBhvr>
                                        <p:cTn id="17" dur="500"/>
                                        <p:tgtEl>
                                          <p:spTgt spid="71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xEl>
                                              <p:pRg st="8" end="8"/>
                                            </p:txEl>
                                          </p:spTgt>
                                        </p:tgtEl>
                                        <p:attrNameLst>
                                          <p:attrName>style.visibility</p:attrName>
                                        </p:attrNameLst>
                                      </p:cBhvr>
                                      <p:to>
                                        <p:strVal val="visible"/>
                                      </p:to>
                                    </p:set>
                                    <p:animEffect transition="in" filter="wipe(down)">
                                      <p:cBhvr>
                                        <p:cTn id="22" dur="500"/>
                                        <p:tgtEl>
                                          <p:spTgt spid="47">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xEl>
                                              <p:pRg st="9" end="9"/>
                                            </p:txEl>
                                          </p:spTgt>
                                        </p:tgtEl>
                                        <p:attrNameLst>
                                          <p:attrName>style.visibility</p:attrName>
                                        </p:attrNameLst>
                                      </p:cBhvr>
                                      <p:to>
                                        <p:strVal val="visible"/>
                                      </p:to>
                                    </p:set>
                                    <p:animEffect transition="in" filter="wipe(down)">
                                      <p:cBhvr>
                                        <p:cTn id="27" dur="500"/>
                                        <p:tgtEl>
                                          <p:spTgt spid="47">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7">
                                            <p:txEl>
                                              <p:pRg st="10" end="10"/>
                                            </p:txEl>
                                          </p:spTgt>
                                        </p:tgtEl>
                                        <p:attrNameLst>
                                          <p:attrName>style.visibility</p:attrName>
                                        </p:attrNameLst>
                                      </p:cBhvr>
                                      <p:to>
                                        <p:strVal val="visible"/>
                                      </p:to>
                                    </p:set>
                                    <p:animEffect transition="in" filter="wipe(down)">
                                      <p:cBhvr>
                                        <p:cTn id="32" dur="500"/>
                                        <p:tgtEl>
                                          <p:spTgt spid="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b="1" dirty="0">
                <a:solidFill>
                  <a:schemeClr val="accent2">
                    <a:lumMod val="75000"/>
                  </a:schemeClr>
                </a:solidFill>
              </a:rPr>
              <a:t>Entropy and Information Gain</a:t>
            </a:r>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60A06722-EDF2-4418-9797-499014F68A53}"/>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dirty="0">
                    <a:latin typeface="Abadi Extra Light" panose="020B0204020104020204" pitchFamily="34" charset="0"/>
                  </a:rPr>
                  <a:t>Assume a set of labelled inputs </a:t>
                </a:r>
                <a14:m>
                  <m:oMath xmlns:m="http://schemas.openxmlformats.org/officeDocument/2006/math">
                    <m:r>
                      <a:rPr lang="en-IN" b="1" i="1" smtClean="0">
                        <a:latin typeface="Cambria Math" panose="02040503050406030204" pitchFamily="18" charset="0"/>
                      </a:rPr>
                      <m:t>𝑺</m:t>
                    </m:r>
                  </m:oMath>
                </a14:m>
                <a:r>
                  <a:rPr lang="en-GB" b="1" i="1" dirty="0">
                    <a:latin typeface="Abadi Extra Light" panose="020B0204020104020204" pitchFamily="34" charset="0"/>
                  </a:rPr>
                  <a:t> </a:t>
                </a:r>
                <a:r>
                  <a:rPr lang="en-GB" b="1" dirty="0">
                    <a:latin typeface="Abadi Extra Light" panose="020B0204020104020204" pitchFamily="34" charset="0"/>
                  </a:rPr>
                  <a:t>from </a:t>
                </a:r>
                <a:r>
                  <a:rPr lang="en-GB" b="1" i="1" dirty="0">
                    <a:latin typeface="Abadi Extra Light" panose="020B0204020104020204" pitchFamily="34" charset="0"/>
                  </a:rPr>
                  <a:t>C</a:t>
                </a:r>
                <a:r>
                  <a:rPr lang="en-GB" b="1" dirty="0">
                    <a:latin typeface="Abadi Extra Light" panose="020B0204020104020204" pitchFamily="34" charset="0"/>
                  </a:rPr>
                  <a:t>  </a:t>
                </a:r>
                <a:r>
                  <a:rPr lang="en-GB" dirty="0">
                    <a:latin typeface="Abadi Extra Light" panose="020B0204020104020204" pitchFamily="34" charset="0"/>
                  </a:rPr>
                  <a:t>classes,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i="1">
                            <a:latin typeface="Cambria Math" panose="02040503050406030204" pitchFamily="18" charset="0"/>
                          </a:rPr>
                          <m:t>𝑐</m:t>
                        </m:r>
                      </m:sub>
                    </m:sSub>
                  </m:oMath>
                </a14:m>
                <a:r>
                  <a:rPr lang="en-GB" i="1" dirty="0">
                    <a:latin typeface="Abadi Extra Light" panose="020B0204020104020204" pitchFamily="34" charset="0"/>
                  </a:rPr>
                  <a:t> </a:t>
                </a:r>
                <a:r>
                  <a:rPr lang="en-GB" dirty="0">
                    <a:latin typeface="Abadi Extra Light" panose="020B0204020104020204" pitchFamily="34" charset="0"/>
                  </a:rPr>
                  <a:t>as fraction of class c inputs</a:t>
                </a:r>
                <a:endParaRPr lang="en-GB" i="1" dirty="0">
                  <a:latin typeface="Abadi Extra Light" panose="020B0204020104020204" pitchFamily="34" charset="0"/>
                </a:endParaRPr>
              </a:p>
              <a:p>
                <a:pPr>
                  <a:buFont typeface="Wingdings" panose="05000000000000000000" pitchFamily="2" charset="2"/>
                  <a:buChar char="§"/>
                </a:pPr>
                <a:r>
                  <a:rPr lang="en-GB" b="1" u="sng" dirty="0">
                    <a:latin typeface="Abadi Extra Light" panose="020B0204020104020204" pitchFamily="34" charset="0"/>
                  </a:rPr>
                  <a:t>Entropy</a:t>
                </a:r>
                <a:r>
                  <a:rPr lang="en-GB" u="sng" dirty="0">
                    <a:latin typeface="Abadi Extra Light" panose="020B0204020104020204" pitchFamily="34" charset="0"/>
                  </a:rPr>
                  <a:t> </a:t>
                </a:r>
                <a:r>
                  <a:rPr lang="en-GB" dirty="0">
                    <a:latin typeface="Abadi Extra Light" panose="020B0204020104020204" pitchFamily="34" charset="0"/>
                  </a:rPr>
                  <a:t>of the set </a:t>
                </a:r>
                <a14:m>
                  <m:oMath xmlns:m="http://schemas.openxmlformats.org/officeDocument/2006/math">
                    <m:r>
                      <a:rPr lang="en-IN" b="1" i="1">
                        <a:latin typeface="Cambria Math" panose="02040503050406030204" pitchFamily="18" charset="0"/>
                      </a:rPr>
                      <m:t>𝑺</m:t>
                    </m:r>
                  </m:oMath>
                </a14:m>
                <a:r>
                  <a:rPr lang="en-GB" i="1" dirty="0">
                    <a:latin typeface="Abadi Extra Light" panose="020B0204020104020204" pitchFamily="34" charset="0"/>
                  </a:rPr>
                  <a:t> </a:t>
                </a:r>
                <a:r>
                  <a:rPr lang="en-GB" dirty="0">
                    <a:latin typeface="Abadi Extra Light" panose="020B0204020104020204" pitchFamily="34" charset="0"/>
                  </a:rPr>
                  <a:t>is defined as </a:t>
                </a:r>
                <a14:m>
                  <m:oMath xmlns:m="http://schemas.openxmlformats.org/officeDocument/2006/math">
                    <m:r>
                      <m:rPr>
                        <m:sty m:val="p"/>
                      </m:rPr>
                      <a:rPr lang="en-IN" b="0" i="0" dirty="0" smtClean="0">
                        <a:latin typeface="Cambria Math" panose="02040503050406030204" pitchFamily="18" charset="0"/>
                      </a:rPr>
                      <m:t>H</m:t>
                    </m:r>
                    <m:r>
                      <a:rPr lang="en-IN" b="0" i="1" dirty="0" smtClean="0">
                        <a:latin typeface="Cambria Math" panose="02040503050406030204" pitchFamily="18" charset="0"/>
                      </a:rPr>
                      <m:t>(</m:t>
                    </m:r>
                    <m:r>
                      <a:rPr lang="en-IN" b="1" i="1" dirty="0" smtClean="0">
                        <a:latin typeface="Cambria Math" panose="02040503050406030204" pitchFamily="18" charset="0"/>
                      </a:rPr>
                      <m:t>𝑺</m:t>
                    </m:r>
                    <m:r>
                      <a:rPr lang="en-IN" b="0" i="1" dirty="0" smtClean="0">
                        <a:latin typeface="Cambria Math" panose="02040503050406030204" pitchFamily="18" charset="0"/>
                      </a:rPr>
                      <m:t>)=−</m:t>
                    </m:r>
                    <m:nary>
                      <m:naryPr>
                        <m:chr m:val="∑"/>
                        <m:supHide m:val="on"/>
                        <m:ctrlPr>
                          <a:rPr lang="en-IN" b="0" i="1" dirty="0" smtClean="0">
                            <a:latin typeface="Cambria Math" panose="02040503050406030204" pitchFamily="18" charset="0"/>
                          </a:rPr>
                        </m:ctrlPr>
                      </m:naryPr>
                      <m:sub>
                        <m:r>
                          <m:rPr>
                            <m:brk m:alnAt="7"/>
                          </m:rPr>
                          <a:rPr lang="en-IN" b="0" i="1" dirty="0" smtClean="0">
                            <a:latin typeface="Cambria Math" panose="02040503050406030204" pitchFamily="18" charset="0"/>
                          </a:rPr>
                          <m:t>𝑐</m:t>
                        </m:r>
                        <m:r>
                          <a:rPr lang="en-IN" b="0" i="1" dirty="0" smtClean="0">
                            <a:latin typeface="Cambria Math" panose="02040503050406030204" pitchFamily="18" charset="0"/>
                          </a:rPr>
                          <m:t>∈</m:t>
                        </m:r>
                        <m:r>
                          <a:rPr lang="en-IN" b="0" i="1" dirty="0" smtClean="0">
                            <a:latin typeface="Cambria Math" panose="02040503050406030204" pitchFamily="18" charset="0"/>
                          </a:rPr>
                          <m:t>𝐶</m:t>
                        </m:r>
                      </m:sub>
                      <m:sup/>
                      <m:e>
                        <m:sSub>
                          <m:sSubPr>
                            <m:ctrlPr>
                              <a:rPr lang="en-IN" i="1" dirty="0">
                                <a:latin typeface="Cambria Math" panose="02040503050406030204" pitchFamily="18" charset="0"/>
                              </a:rPr>
                            </m:ctrlPr>
                          </m:sSubPr>
                          <m:e>
                            <m:r>
                              <a:rPr lang="en-IN" i="1" dirty="0">
                                <a:latin typeface="Cambria Math" panose="02040503050406030204" pitchFamily="18" charset="0"/>
                              </a:rPr>
                              <m:t>𝑝</m:t>
                            </m:r>
                          </m:e>
                          <m:sub>
                            <m:r>
                              <a:rPr lang="en-IN" i="1" dirty="0">
                                <a:latin typeface="Cambria Math" panose="02040503050406030204" pitchFamily="18" charset="0"/>
                              </a:rPr>
                              <m:t>𝑐</m:t>
                            </m:r>
                          </m:sub>
                        </m:sSub>
                        <m:r>
                          <a:rPr lang="en-IN" i="1" dirty="0">
                            <a:latin typeface="Cambria Math" panose="02040503050406030204" pitchFamily="18" charset="0"/>
                          </a:rPr>
                          <m:t> </m:t>
                        </m:r>
                        <m:r>
                          <m:rPr>
                            <m:sty m:val="p"/>
                          </m:rPr>
                          <a:rPr lang="en-IN" i="1" dirty="0">
                            <a:latin typeface="Cambria Math" panose="02040503050406030204" pitchFamily="18" charset="0"/>
                          </a:rPr>
                          <m:t>log</m:t>
                        </m:r>
                        <m:r>
                          <a:rPr lang="en-IN" i="1" dirty="0">
                            <a:latin typeface="Cambria Math" panose="02040503050406030204" pitchFamily="18" charset="0"/>
                          </a:rPr>
                          <m:t> </m:t>
                        </m:r>
                        <m:sSub>
                          <m:sSubPr>
                            <m:ctrlPr>
                              <a:rPr lang="en-IN" i="1" dirty="0">
                                <a:latin typeface="Cambria Math" panose="02040503050406030204" pitchFamily="18" charset="0"/>
                              </a:rPr>
                            </m:ctrlPr>
                          </m:sSubPr>
                          <m:e>
                            <m:r>
                              <a:rPr lang="en-IN" i="1" dirty="0">
                                <a:latin typeface="Cambria Math" panose="02040503050406030204" pitchFamily="18" charset="0"/>
                              </a:rPr>
                              <m:t>𝑝</m:t>
                            </m:r>
                          </m:e>
                          <m:sub>
                            <m:r>
                              <a:rPr lang="en-IN" i="1" dirty="0">
                                <a:latin typeface="Cambria Math" panose="02040503050406030204" pitchFamily="18" charset="0"/>
                              </a:rPr>
                              <m:t>𝑐</m:t>
                            </m:r>
                          </m:sub>
                        </m:sSub>
                      </m:e>
                    </m:nary>
                  </m:oMath>
                </a14:m>
                <a:endParaRPr lang="en-IN" b="0" i="1" dirty="0">
                  <a:latin typeface="Abadi Extra Light" panose="020B0204020104020204" pitchFamily="34" charset="0"/>
                </a:endParaRPr>
              </a:p>
              <a:p>
                <a:pPr>
                  <a:buFont typeface="Wingdings" panose="05000000000000000000" pitchFamily="2" charset="2"/>
                  <a:buChar char="§"/>
                </a:pPr>
                <a:r>
                  <a:rPr lang="en-GB" dirty="0">
                    <a:latin typeface="Abadi Extra Light" panose="020B0204020104020204" pitchFamily="34" charset="0"/>
                  </a:rPr>
                  <a:t>Suppose a rule splits </a:t>
                </a:r>
                <a14:m>
                  <m:oMath xmlns:m="http://schemas.openxmlformats.org/officeDocument/2006/math">
                    <m:r>
                      <a:rPr lang="en-IN" b="1" i="1">
                        <a:latin typeface="Cambria Math" panose="02040503050406030204" pitchFamily="18" charset="0"/>
                      </a:rPr>
                      <m:t>𝑺</m:t>
                    </m:r>
                  </m:oMath>
                </a14:m>
                <a:r>
                  <a:rPr lang="en-GB" dirty="0">
                    <a:latin typeface="Abadi Extra Light" panose="020B0204020104020204" pitchFamily="34" charset="0"/>
                  </a:rPr>
                  <a:t> into two smaller disjoint sets </a:t>
                </a:r>
                <a14:m>
                  <m:oMath xmlns:m="http://schemas.openxmlformats.org/officeDocument/2006/math">
                    <m:sSub>
                      <m:sSubPr>
                        <m:ctrlPr>
                          <a:rPr lang="en-IN" b="0" i="1" smtClean="0">
                            <a:latin typeface="Cambria Math" panose="02040503050406030204" pitchFamily="18" charset="0"/>
                          </a:rPr>
                        </m:ctrlPr>
                      </m:sSubPr>
                      <m:e>
                        <m:r>
                          <a:rPr lang="en-IN" b="1" i="1" smtClean="0">
                            <a:latin typeface="Cambria Math" panose="02040503050406030204" pitchFamily="18" charset="0"/>
                          </a:rPr>
                          <m:t>𝑺</m:t>
                        </m:r>
                      </m:e>
                      <m:sub>
                        <m:r>
                          <a:rPr lang="en-IN" b="0" i="1" smtClean="0">
                            <a:latin typeface="Cambria Math" panose="02040503050406030204" pitchFamily="18" charset="0"/>
                          </a:rPr>
                          <m:t>1</m:t>
                        </m:r>
                      </m:sub>
                    </m:sSub>
                  </m:oMath>
                </a14:m>
                <a:r>
                  <a:rPr lang="en-GB" dirty="0">
                    <a:latin typeface="Abadi Extra Light" panose="020B0204020104020204" pitchFamily="34" charset="0"/>
                  </a:rPr>
                  <a:t> and </a:t>
                </a:r>
                <a14:m>
                  <m:oMath xmlns:m="http://schemas.openxmlformats.org/officeDocument/2006/math">
                    <m:sSub>
                      <m:sSubPr>
                        <m:ctrlPr>
                          <a:rPr lang="en-IN" i="1">
                            <a:latin typeface="Cambria Math" panose="02040503050406030204" pitchFamily="18" charset="0"/>
                          </a:rPr>
                        </m:ctrlPr>
                      </m:sSubPr>
                      <m:e>
                        <m:r>
                          <a:rPr lang="en-IN" b="1" i="1">
                            <a:latin typeface="Cambria Math" panose="02040503050406030204" pitchFamily="18" charset="0"/>
                          </a:rPr>
                          <m:t>𝑺</m:t>
                        </m:r>
                      </m:e>
                      <m:sub>
                        <m:r>
                          <a:rPr lang="en-IN" b="0" i="1" smtClean="0">
                            <a:latin typeface="Cambria Math" panose="02040503050406030204" pitchFamily="18" charset="0"/>
                          </a:rPr>
                          <m:t>2</m:t>
                        </m:r>
                      </m:sub>
                    </m:sSub>
                  </m:oMath>
                </a14:m>
                <a:endParaRPr lang="en-GB" dirty="0">
                  <a:latin typeface="Abadi Extra Light" panose="020B0204020104020204" pitchFamily="34" charset="0"/>
                </a:endParaRPr>
              </a:p>
              <a:p>
                <a:pPr>
                  <a:buFont typeface="Wingdings" panose="05000000000000000000" pitchFamily="2" charset="2"/>
                  <a:buChar char="§"/>
                </a:pPr>
                <a:r>
                  <a:rPr lang="en-GB" dirty="0">
                    <a:latin typeface="Abadi Extra Light" panose="020B0204020104020204" pitchFamily="34" charset="0"/>
                  </a:rPr>
                  <a:t>Reduction in entropy after the split is called </a:t>
                </a:r>
                <a:r>
                  <a:rPr lang="en-GB" u="sng" dirty="0">
                    <a:latin typeface="Abadi Extra Light" panose="020B0204020104020204" pitchFamily="34" charset="0"/>
                  </a:rPr>
                  <a:t>information gain</a:t>
                </a: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marL="457200" lvl="1" indent="0">
                  <a:buNone/>
                </a:pPr>
                <a:endParaRPr lang="en-GB" sz="800"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sz="1100" dirty="0">
                  <a:latin typeface="Abadi Extra Light" panose="020B0204020104020204" pitchFamily="34" charset="0"/>
                </a:endParaRPr>
              </a:p>
              <a:p>
                <a:pPr marL="0" indent="0">
                  <a:buNone/>
                </a:pPr>
                <a:endParaRPr lang="en-GB" sz="1100" dirty="0">
                  <a:latin typeface="Abadi Extra Light" panose="020B0204020104020204" pitchFamily="34" charset="0"/>
                </a:endParaRPr>
              </a:p>
            </p:txBody>
          </p:sp>
        </mc:Choice>
        <mc:Fallback xmlns="">
          <p:sp>
            <p:nvSpPr>
              <p:cNvPr id="47" name="Content Placeholder 2">
                <a:extLst>
                  <a:ext uri="{FF2B5EF4-FFF2-40B4-BE49-F238E27FC236}">
                    <a16:creationId xmlns:a16="http://schemas.microsoft.com/office/drawing/2014/main" xmlns="" xmlns:a14="http://schemas.microsoft.com/office/drawing/2010/main" id="{60A06722-EDF2-4418-9797-499014F68A53}"/>
                  </a:ext>
                </a:extLst>
              </p:cNvPr>
              <p:cNvSpPr>
                <a:spLocks noGrp="1" noRot="1" noChangeAspect="1" noMove="1" noResize="1" noEditPoints="1" noAdjustHandles="1" noChangeArrowheads="1" noChangeShapeType="1" noTextEdit="1"/>
              </p:cNvSpPr>
              <p:nvPr>
                <p:ph idx="1"/>
              </p:nvPr>
            </p:nvSpPr>
            <p:spPr>
              <a:xfrm>
                <a:off x="265245" y="1130786"/>
                <a:ext cx="11740617" cy="5557532"/>
              </a:xfrm>
              <a:blipFill>
                <a:blip r:embed="rId3" cstate="print"/>
                <a:stretch>
                  <a:fillRect l="-935" t="-1864" r="-312"/>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ED0D1FEA-FFFF-45DA-AD84-AE7D561227BB}"/>
              </a:ext>
            </a:extLst>
          </p:cNvPr>
          <p:cNvPicPr>
            <a:picLocks noChangeAspect="1"/>
          </p:cNvPicPr>
          <p:nvPr/>
        </p:nvPicPr>
        <p:blipFill>
          <a:blip r:embed="rId4" cstate="print"/>
          <a:stretch>
            <a:fillRect/>
          </a:stretch>
        </p:blipFill>
        <p:spPr>
          <a:xfrm>
            <a:off x="10529090" y="2803685"/>
            <a:ext cx="1010687" cy="965223"/>
          </a:xfrm>
          <a:prstGeom prst="rect">
            <a:avLst/>
          </a:prstGeom>
        </p:spPr>
      </p:pic>
      <p:sp>
        <p:nvSpPr>
          <p:cNvPr id="7" name="Speech Bubble: Rectangle 6">
            <a:extLst>
              <a:ext uri="{FF2B5EF4-FFF2-40B4-BE49-F238E27FC236}">
                <a16:creationId xmlns:a16="http://schemas.microsoft.com/office/drawing/2014/main" id="{BAAE6E70-4831-49A3-8F76-70D876CA29F7}"/>
              </a:ext>
            </a:extLst>
          </p:cNvPr>
          <p:cNvSpPr/>
          <p:nvPr/>
        </p:nvSpPr>
        <p:spPr>
          <a:xfrm>
            <a:off x="9365346" y="1559289"/>
            <a:ext cx="2719032" cy="1164861"/>
          </a:xfrm>
          <a:prstGeom prst="wedgeRectCallout">
            <a:avLst>
              <a:gd name="adj1" fmla="val -1739"/>
              <a:gd name="adj2" fmla="val 7250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0" dirty="0">
                <a:solidFill>
                  <a:srgbClr val="FF0000"/>
                </a:solidFill>
                <a:latin typeface="Abadi Extra Light" panose="020B0204020104020204" pitchFamily="34" charset="0"/>
              </a:rPr>
              <a:t>Uniform</a:t>
            </a:r>
            <a:r>
              <a:rPr lang="en-IN" b="0" dirty="0">
                <a:solidFill>
                  <a:schemeClr val="tx1"/>
                </a:solidFill>
                <a:latin typeface="Abadi Extra Light" panose="020B0204020104020204" pitchFamily="34" charset="0"/>
              </a:rPr>
              <a:t> sets (all classe</a:t>
            </a:r>
            <a:r>
              <a:rPr lang="en-IN" dirty="0">
                <a:solidFill>
                  <a:schemeClr val="tx1"/>
                </a:solidFill>
                <a:latin typeface="Abadi Extra Light" panose="020B0204020104020204" pitchFamily="34" charset="0"/>
              </a:rPr>
              <a:t>s roughly equally present)</a:t>
            </a:r>
            <a:r>
              <a:rPr lang="en-IN" b="0" dirty="0">
                <a:solidFill>
                  <a:schemeClr val="tx1"/>
                </a:solidFill>
                <a:latin typeface="Abadi Extra Light" panose="020B0204020104020204" pitchFamily="34" charset="0"/>
              </a:rPr>
              <a:t> have </a:t>
            </a:r>
            <a:r>
              <a:rPr lang="en-IN" b="0" dirty="0">
                <a:solidFill>
                  <a:srgbClr val="FF0000"/>
                </a:solidFill>
                <a:latin typeface="Abadi Extra Light" panose="020B0204020104020204" pitchFamily="34" charset="0"/>
              </a:rPr>
              <a:t>high</a:t>
            </a:r>
            <a:r>
              <a:rPr lang="en-IN" b="0" dirty="0">
                <a:solidFill>
                  <a:schemeClr val="tx1"/>
                </a:solidFill>
                <a:latin typeface="Abadi Extra Light" panose="020B0204020104020204" pitchFamily="34" charset="0"/>
              </a:rPr>
              <a:t> entropy; </a:t>
            </a:r>
            <a:r>
              <a:rPr lang="en-IN" b="0" dirty="0">
                <a:solidFill>
                  <a:srgbClr val="00B050"/>
                </a:solidFill>
                <a:latin typeface="Abadi Extra Light" panose="020B0204020104020204" pitchFamily="34" charset="0"/>
              </a:rPr>
              <a:t>skewed</a:t>
            </a:r>
            <a:r>
              <a:rPr lang="en-IN" b="0" dirty="0">
                <a:solidFill>
                  <a:schemeClr val="tx1"/>
                </a:solidFill>
                <a:latin typeface="Abadi Extra Light" panose="020B0204020104020204" pitchFamily="34" charset="0"/>
              </a:rPr>
              <a:t> sets </a:t>
            </a:r>
            <a:r>
              <a:rPr lang="en-IN" b="0" dirty="0">
                <a:solidFill>
                  <a:srgbClr val="00B050"/>
                </a:solidFill>
                <a:latin typeface="Abadi Extra Light" panose="020B0204020104020204" pitchFamily="34" charset="0"/>
              </a:rPr>
              <a:t>low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002209-529D-482F-A7AE-2E1CE0D13607}"/>
                  </a:ext>
                </a:extLst>
              </p:cNvPr>
              <p:cNvSpPr txBox="1"/>
              <p:nvPr/>
            </p:nvSpPr>
            <p:spPr>
              <a:xfrm>
                <a:off x="3977322" y="3286297"/>
                <a:ext cx="4643131" cy="584391"/>
              </a:xfrm>
              <a:prstGeom prst="rect">
                <a:avLst/>
              </a:prstGeom>
              <a:noFill/>
            </p:spPr>
            <p:txBody>
              <a:bodyPr wrap="none" lIns="0" tIns="0" rIns="0" bIns="0" rtlCol="0">
                <a:spAutoFit/>
              </a:bodyPr>
              <a:lstStyle/>
              <a:p>
                <a14:m>
                  <m:oMath xmlns:m="http://schemas.openxmlformats.org/officeDocument/2006/math">
                    <m:r>
                      <a:rPr lang="en-IN" sz="2400" b="0" i="1" smtClean="0">
                        <a:latin typeface="Cambria Math" panose="02040503050406030204" pitchFamily="18" charset="0"/>
                      </a:rPr>
                      <m:t>𝐼𝐺</m:t>
                    </m:r>
                    <m:r>
                      <a:rPr lang="en-IN" sz="2400" b="0" i="1" smtClean="0">
                        <a:latin typeface="Cambria Math" panose="02040503050406030204" pitchFamily="18" charset="0"/>
                      </a:rPr>
                      <m:t>=</m:t>
                    </m:r>
                    <m:r>
                      <a:rPr lang="en-IN" sz="2400" b="0" i="1" smtClean="0">
                        <a:latin typeface="Cambria Math" panose="02040503050406030204" pitchFamily="18" charset="0"/>
                      </a:rPr>
                      <m:t>𝐻</m:t>
                    </m:r>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𝑆</m:t>
                        </m:r>
                      </m:e>
                    </m:d>
                    <m:r>
                      <a:rPr lang="en-IN" sz="2400" b="0" i="1" smtClean="0">
                        <a:latin typeface="Cambria Math" panose="02040503050406030204" pitchFamily="18" charset="0"/>
                      </a:rPr>
                      <m:t>− </m:t>
                    </m:r>
                    <m:f>
                      <m:fPr>
                        <m:ctrlPr>
                          <a:rPr lang="en-IN" sz="2400" b="0" i="1" smtClean="0">
                            <a:latin typeface="Cambria Math" panose="02040503050406030204" pitchFamily="18" charset="0"/>
                          </a:rPr>
                        </m:ctrlPr>
                      </m:fPr>
                      <m:num>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1</m:t>
                                </m:r>
                              </m:sub>
                            </m:sSub>
                          </m:e>
                        </m:d>
                      </m:num>
                      <m:den>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𝑆</m:t>
                            </m:r>
                          </m:e>
                        </m:d>
                      </m:den>
                    </m:f>
                    <m:r>
                      <a:rPr lang="en-IN" sz="2400" b="0" i="1" smtClean="0">
                        <a:latin typeface="Cambria Math" panose="02040503050406030204" pitchFamily="18" charset="0"/>
                      </a:rPr>
                      <m:t>𝐻</m:t>
                    </m:r>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1</m:t>
                            </m:r>
                          </m:sub>
                        </m:sSub>
                      </m:e>
                    </m:d>
                  </m:oMath>
                </a14:m>
                <a:r>
                  <a:rPr lang="en-IN" sz="2400" dirty="0"/>
                  <a:t> </a:t>
                </a:r>
                <a14:m>
                  <m:oMath xmlns:m="http://schemas.openxmlformats.org/officeDocument/2006/math">
                    <m:r>
                      <a:rPr lang="en-IN" sz="2400" i="1">
                        <a:latin typeface="Cambria Math" panose="02040503050406030204" pitchFamily="18" charset="0"/>
                      </a:rPr>
                      <m:t>− </m:t>
                    </m:r>
                    <m:f>
                      <m:fPr>
                        <m:ctrlPr>
                          <a:rPr lang="en-IN" sz="2400" i="1">
                            <a:latin typeface="Cambria Math" panose="02040503050406030204" pitchFamily="18" charset="0"/>
                          </a:rPr>
                        </m:ctrlPr>
                      </m:fPr>
                      <m:num>
                        <m:d>
                          <m:dPr>
                            <m:begChr m:val="|"/>
                            <m:endChr m:val="|"/>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𝑆</m:t>
                                </m:r>
                              </m:e>
                              <m:sub>
                                <m:r>
                                  <a:rPr lang="en-IN" sz="2400" b="0" i="1" smtClean="0">
                                    <a:latin typeface="Cambria Math" panose="02040503050406030204" pitchFamily="18" charset="0"/>
                                  </a:rPr>
                                  <m:t>2</m:t>
                                </m:r>
                              </m:sub>
                            </m:sSub>
                          </m:e>
                        </m:d>
                      </m:num>
                      <m:den>
                        <m:d>
                          <m:dPr>
                            <m:begChr m:val="|"/>
                            <m:endChr m:val="|"/>
                            <m:ctrlPr>
                              <a:rPr lang="en-IN" sz="2400" i="1">
                                <a:latin typeface="Cambria Math" panose="02040503050406030204" pitchFamily="18" charset="0"/>
                              </a:rPr>
                            </m:ctrlPr>
                          </m:dPr>
                          <m:e>
                            <m:r>
                              <a:rPr lang="en-IN" sz="2400" i="1">
                                <a:latin typeface="Cambria Math" panose="02040503050406030204" pitchFamily="18" charset="0"/>
                              </a:rPr>
                              <m:t>𝑆</m:t>
                            </m:r>
                          </m:e>
                        </m:d>
                      </m:den>
                    </m:f>
                    <m:r>
                      <a:rPr lang="en-IN" sz="2400" i="1">
                        <a:latin typeface="Cambria Math" panose="02040503050406030204" pitchFamily="18" charset="0"/>
                      </a:rPr>
                      <m:t>𝐻</m:t>
                    </m:r>
                    <m:d>
                      <m:dPr>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𝑆</m:t>
                            </m:r>
                          </m:e>
                          <m:sub>
                            <m:r>
                              <a:rPr lang="en-IN" sz="2400" b="0" i="1" smtClean="0">
                                <a:latin typeface="Cambria Math" panose="02040503050406030204" pitchFamily="18" charset="0"/>
                              </a:rPr>
                              <m:t>2</m:t>
                            </m:r>
                          </m:sub>
                        </m:sSub>
                      </m:e>
                    </m:d>
                  </m:oMath>
                </a14:m>
                <a:endParaRPr lang="en-IN" sz="2400" dirty="0"/>
              </a:p>
            </p:txBody>
          </p:sp>
        </mc:Choice>
        <mc:Fallback xmlns="">
          <p:sp>
            <p:nvSpPr>
              <p:cNvPr id="3" name="TextBox 2">
                <a:extLst>
                  <a:ext uri="{FF2B5EF4-FFF2-40B4-BE49-F238E27FC236}">
                    <a16:creationId xmlns:a16="http://schemas.microsoft.com/office/drawing/2014/main" xmlns="" xmlns:a14="http://schemas.microsoft.com/office/drawing/2010/main" id="{3A002209-529D-482F-A7AE-2E1CE0D13607}"/>
                  </a:ext>
                </a:extLst>
              </p:cNvPr>
              <p:cNvSpPr txBox="1">
                <a:spLocks noRot="1" noChangeAspect="1" noMove="1" noResize="1" noEditPoints="1" noAdjustHandles="1" noChangeArrowheads="1" noChangeShapeType="1" noTextEdit="1"/>
              </p:cNvSpPr>
              <p:nvPr/>
            </p:nvSpPr>
            <p:spPr>
              <a:xfrm>
                <a:off x="3977322" y="3286297"/>
                <a:ext cx="4643131" cy="584391"/>
              </a:xfrm>
              <a:prstGeom prst="rect">
                <a:avLst/>
              </a:prstGeom>
              <a:blipFill>
                <a:blip r:embed="rId5" cstate="print"/>
                <a:stretch>
                  <a:fillRect/>
                </a:stretch>
              </a:blipFill>
            </p:spPr>
            <p:txBody>
              <a:bodyPr/>
              <a:lstStyle/>
              <a:p>
                <a:r>
                  <a:rPr lang="en-IN">
                    <a:noFill/>
                  </a:rPr>
                  <a:t> </a:t>
                </a:r>
              </a:p>
            </p:txBody>
          </p:sp>
        </mc:Fallback>
      </mc:AlternateContent>
      <p:pic>
        <p:nvPicPr>
          <p:cNvPr id="1026" name="Picture 2">
            <a:extLst>
              <a:ext uri="{FF2B5EF4-FFF2-40B4-BE49-F238E27FC236}">
                <a16:creationId xmlns:a16="http://schemas.microsoft.com/office/drawing/2014/main" id="{CCD93084-3252-4F02-8D8F-7F2D418A8C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2427" y="4010292"/>
            <a:ext cx="6132919" cy="240416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81BAFB2B-82C4-4422-AD68-C3A4863245A7}"/>
              </a:ext>
            </a:extLst>
          </p:cNvPr>
          <p:cNvSpPr/>
          <p:nvPr/>
        </p:nvSpPr>
        <p:spPr>
          <a:xfrm>
            <a:off x="2486025" y="5212375"/>
            <a:ext cx="667886" cy="235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3E5F118-88F8-4617-9617-9195299D96E7}"/>
              </a:ext>
            </a:extLst>
          </p:cNvPr>
          <p:cNvSpPr txBox="1"/>
          <p:nvPr/>
        </p:nvSpPr>
        <p:spPr>
          <a:xfrm>
            <a:off x="358412" y="5007171"/>
            <a:ext cx="2248436" cy="646331"/>
          </a:xfrm>
          <a:prstGeom prst="rect">
            <a:avLst/>
          </a:prstGeom>
          <a:noFill/>
        </p:spPr>
        <p:txBody>
          <a:bodyPr wrap="none" rtlCol="0">
            <a:spAutoFit/>
          </a:bodyPr>
          <a:lstStyle/>
          <a:p>
            <a:r>
              <a:rPr lang="en-IN" dirty="0">
                <a:latin typeface="Abadi Extra Light" panose="020B0204020104020204" pitchFamily="34" charset="0"/>
              </a:rPr>
              <a:t>This split has a low IG </a:t>
            </a:r>
          </a:p>
          <a:p>
            <a:r>
              <a:rPr lang="en-IN" dirty="0">
                <a:latin typeface="Abadi Extra Light" panose="020B0204020104020204" pitchFamily="34" charset="0"/>
              </a:rPr>
              <a:t>    (in fact zero IG)</a:t>
            </a:r>
          </a:p>
        </p:txBody>
      </p:sp>
      <p:sp>
        <p:nvSpPr>
          <p:cNvPr id="11" name="Arrow: Right 10">
            <a:extLst>
              <a:ext uri="{FF2B5EF4-FFF2-40B4-BE49-F238E27FC236}">
                <a16:creationId xmlns:a16="http://schemas.microsoft.com/office/drawing/2014/main" id="{71A5F20F-465D-429C-8344-9DE6C06E657F}"/>
              </a:ext>
            </a:extLst>
          </p:cNvPr>
          <p:cNvSpPr/>
          <p:nvPr/>
        </p:nvSpPr>
        <p:spPr>
          <a:xfrm rot="10800000">
            <a:off x="9201718" y="5233625"/>
            <a:ext cx="667886" cy="235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DAF8C2A-2ABD-41F8-8612-3AFC7C046895}"/>
              </a:ext>
            </a:extLst>
          </p:cNvPr>
          <p:cNvSpPr txBox="1"/>
          <p:nvPr/>
        </p:nvSpPr>
        <p:spPr>
          <a:xfrm>
            <a:off x="9825088" y="5125134"/>
            <a:ext cx="2366912" cy="369332"/>
          </a:xfrm>
          <a:prstGeom prst="rect">
            <a:avLst/>
          </a:prstGeom>
          <a:noFill/>
        </p:spPr>
        <p:txBody>
          <a:bodyPr wrap="square" rtlCol="0">
            <a:spAutoFit/>
          </a:bodyPr>
          <a:lstStyle/>
          <a:p>
            <a:r>
              <a:rPr lang="en-IN" dirty="0">
                <a:latin typeface="Abadi Extra Light" panose="020B0204020104020204" pitchFamily="34" charset="0"/>
              </a:rPr>
              <a:t>This split has higher IG </a:t>
            </a:r>
          </a:p>
        </p:txBody>
      </p:sp>
    </p:spTree>
    <p:custDataLst>
      <p:tags r:id="rId1"/>
    </p:custDataLst>
    <p:extLst>
      <p:ext uri="{BB962C8B-B14F-4D97-AF65-F5344CB8AC3E}">
        <p14:creationId xmlns:p14="http://schemas.microsoft.com/office/powerpoint/2010/main" val="506123089"/>
      </p:ext>
    </p:extLst>
  </p:cSld>
  <p:clrMapOvr>
    <a:masterClrMapping/>
  </p:clrMapOvr>
  <mc:AlternateContent xmlns:mc="http://schemas.openxmlformats.org/markup-compatibility/2006" xmlns:p14="http://schemas.microsoft.com/office/powerpoint/2010/main">
    <mc:Choice Requires="p14">
      <p:transition spd="slow" p14:dur="2000" advTm="317016"/>
    </mc:Choice>
    <mc:Fallback xmlns="">
      <p:transition spd="slow" advTm="3170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wipe(down)">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wipe(down)">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wipe(down)">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wipe(down)">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wipe(down)">
                                      <p:cBhvr>
                                        <p:cTn id="40" dur="500"/>
                                        <p:tgtEl>
                                          <p:spTgt spid="10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bldP spid="7" grpId="0" animBg="1"/>
      <p:bldP spid="3" grpId="0" animBg="1"/>
      <p:bldP spid="4" grpId="0" animBg="1"/>
      <p:bldP spid="5" grpId="0"/>
      <p:bldP spid="11"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b="1" dirty="0">
                <a:solidFill>
                  <a:schemeClr val="accent2">
                    <a:lumMod val="75000"/>
                  </a:schemeClr>
                </a:solidFill>
              </a:rPr>
              <a:t>Entropy and Information Gain</a:t>
            </a:r>
          </a:p>
        </p:txBody>
      </p:sp>
      <p:sp>
        <p:nvSpPr>
          <p:cNvPr id="47" name="Content Placeholder 2">
            <a:extLst>
              <a:ext uri="{FF2B5EF4-FFF2-40B4-BE49-F238E27FC236}">
                <a16:creationId xmlns:a16="http://schemas.microsoft.com/office/drawing/2014/main" id="{60A06722-EDF2-4418-9797-499014F68A53}"/>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IN" sz="2400" dirty="0">
                <a:latin typeface="Abadi Extra Light" panose="020B0204020104020204" pitchFamily="34" charset="0"/>
              </a:rPr>
              <a:t>Let’s use IG based criterion to construct a DT for the Tennis example</a:t>
            </a:r>
          </a:p>
          <a:p>
            <a:pPr>
              <a:buFont typeface="Wingdings" panose="05000000000000000000" pitchFamily="2" charset="2"/>
              <a:buChar char="§"/>
            </a:pPr>
            <a:r>
              <a:rPr lang="en-IN" sz="2400" dirty="0">
                <a:latin typeface="Abadi Extra Light" panose="020B0204020104020204" pitchFamily="34" charset="0"/>
              </a:rPr>
              <a:t>At root node, let’s compute IG of each of the 4 features</a:t>
            </a:r>
          </a:p>
          <a:p>
            <a:pPr>
              <a:buFont typeface="Wingdings" panose="05000000000000000000" pitchFamily="2" charset="2"/>
              <a:buChar char="§"/>
            </a:pPr>
            <a:r>
              <a:rPr lang="en-IN" sz="2400" dirty="0">
                <a:latin typeface="Abadi Extra Light" panose="020B0204020104020204" pitchFamily="34" charset="0"/>
              </a:rPr>
              <a:t>Consider feature “wind”. Root contains </a:t>
            </a:r>
            <a:r>
              <a:rPr lang="en-IN" sz="2400" u="sng" dirty="0">
                <a:latin typeface="Abadi Extra Light" panose="020B0204020104020204" pitchFamily="34" charset="0"/>
              </a:rPr>
              <a:t>all</a:t>
            </a:r>
            <a:r>
              <a:rPr lang="en-IN" sz="2400" dirty="0">
                <a:latin typeface="Abadi Extra Light" panose="020B0204020104020204" pitchFamily="34" charset="0"/>
              </a:rPr>
              <a:t> examples </a:t>
            </a:r>
            <a:r>
              <a:rPr lang="en-IN" sz="2400" b="1" i="1" dirty="0">
                <a:latin typeface="Abadi Extra Light" panose="020B0204020104020204" pitchFamily="34" charset="0"/>
              </a:rPr>
              <a:t>S</a:t>
            </a:r>
            <a:r>
              <a:rPr lang="en-IN" sz="2400" dirty="0">
                <a:latin typeface="Abadi Extra Light" panose="020B0204020104020204" pitchFamily="34" charset="0"/>
              </a:rPr>
              <a:t> = [9+,5-]</a:t>
            </a:r>
            <a:endParaRPr lang="en-GB" sz="2400" dirty="0">
              <a:latin typeface="Abadi Extra Light" panose="020B0204020104020204" pitchFamily="34" charset="0"/>
            </a:endParaRPr>
          </a:p>
          <a:p>
            <a:pPr marL="0" indent="0">
              <a:buNone/>
            </a:pPr>
            <a:endParaRPr lang="en-GB" dirty="0">
              <a:latin typeface="Abadi Extra Light" panose="020B0204020104020204" pitchFamily="34" charset="0"/>
            </a:endParaRPr>
          </a:p>
          <a:p>
            <a:pPr marL="0" indent="0">
              <a:buNone/>
            </a:pPr>
            <a:r>
              <a:rPr lang="en-GB" sz="2400" b="1" i="1" dirty="0">
                <a:latin typeface="Abadi Extra Light" panose="020B0204020104020204" pitchFamily="34" charset="0"/>
              </a:rPr>
              <a:t>    </a:t>
            </a:r>
            <a:r>
              <a:rPr lang="en-IN" sz="2000" b="1" i="1" dirty="0">
                <a:latin typeface="Cambria Math" panose="02040503050406030204" pitchFamily="18" charset="0"/>
                <a:ea typeface="Cambria Math" panose="02040503050406030204" pitchFamily="18" charset="0"/>
              </a:rPr>
              <a:t>S</a:t>
            </a:r>
            <a:r>
              <a:rPr lang="en-IN" sz="2000" baseline="-25000" dirty="0">
                <a:latin typeface="Cambria Math" panose="02040503050406030204" pitchFamily="18" charset="0"/>
                <a:ea typeface="Cambria Math" panose="02040503050406030204" pitchFamily="18" charset="0"/>
              </a:rPr>
              <a:t>weak</a:t>
            </a:r>
            <a:r>
              <a:rPr lang="en-IN" sz="2000" dirty="0">
                <a:latin typeface="Cambria Math" panose="02040503050406030204" pitchFamily="18" charset="0"/>
                <a:ea typeface="Cambria Math" panose="02040503050406030204" pitchFamily="18" charset="0"/>
              </a:rPr>
              <a:t> = [6+, 2−] ⇒ H(</a:t>
            </a:r>
            <a:r>
              <a:rPr lang="en-IN" sz="2000" b="1" i="1" dirty="0">
                <a:latin typeface="Cambria Math" panose="02040503050406030204" pitchFamily="18" charset="0"/>
                <a:ea typeface="Cambria Math" panose="02040503050406030204" pitchFamily="18" charset="0"/>
              </a:rPr>
              <a:t>S</a:t>
            </a:r>
            <a:r>
              <a:rPr lang="en-IN" sz="2000" baseline="-25000" dirty="0">
                <a:latin typeface="Cambria Math" panose="02040503050406030204" pitchFamily="18" charset="0"/>
                <a:ea typeface="Cambria Math" panose="02040503050406030204" pitchFamily="18" charset="0"/>
              </a:rPr>
              <a:t>weak</a:t>
            </a:r>
            <a:r>
              <a:rPr lang="en-IN" sz="2000" dirty="0">
                <a:latin typeface="Cambria Math" panose="02040503050406030204" pitchFamily="18" charset="0"/>
                <a:ea typeface="Cambria Math" panose="02040503050406030204" pitchFamily="18" charset="0"/>
              </a:rPr>
              <a:t> ) = 0.811</a:t>
            </a:r>
          </a:p>
          <a:p>
            <a:pPr marL="0" indent="0">
              <a:buNone/>
            </a:pPr>
            <a:r>
              <a:rPr lang="en-IN" sz="2000" b="1" i="1" dirty="0">
                <a:latin typeface="Cambria Math" panose="02040503050406030204" pitchFamily="18" charset="0"/>
                <a:ea typeface="Cambria Math" panose="02040503050406030204" pitchFamily="18" charset="0"/>
              </a:rPr>
              <a:t>      S</a:t>
            </a:r>
            <a:r>
              <a:rPr lang="en-IN" sz="2000" baseline="-25000" dirty="0">
                <a:latin typeface="Cambria Math" panose="02040503050406030204" pitchFamily="18" charset="0"/>
                <a:ea typeface="Cambria Math" panose="02040503050406030204" pitchFamily="18" charset="0"/>
              </a:rPr>
              <a:t>strong</a:t>
            </a:r>
            <a:r>
              <a:rPr lang="en-IN" sz="2000" dirty="0">
                <a:latin typeface="Cambria Math" panose="02040503050406030204" pitchFamily="18" charset="0"/>
                <a:ea typeface="Cambria Math" panose="02040503050406030204" pitchFamily="18" charset="0"/>
              </a:rPr>
              <a:t> = [3+, 3−] ⇒ H(</a:t>
            </a:r>
            <a:r>
              <a:rPr lang="en-IN" sz="2000" b="1" i="1" dirty="0">
                <a:latin typeface="Cambria Math" panose="02040503050406030204" pitchFamily="18" charset="0"/>
                <a:ea typeface="Cambria Math" panose="02040503050406030204" pitchFamily="18" charset="0"/>
              </a:rPr>
              <a:t>S</a:t>
            </a:r>
            <a:r>
              <a:rPr lang="en-IN" sz="2000" baseline="-25000" dirty="0">
                <a:latin typeface="Cambria Math" panose="02040503050406030204" pitchFamily="18" charset="0"/>
                <a:ea typeface="Cambria Math" panose="02040503050406030204" pitchFamily="18" charset="0"/>
              </a:rPr>
              <a:t>strong</a:t>
            </a:r>
            <a:r>
              <a:rPr lang="en-IN" sz="2000" dirty="0">
                <a:latin typeface="Cambria Math" panose="02040503050406030204" pitchFamily="18" charset="0"/>
                <a:ea typeface="Cambria Math" panose="02040503050406030204" pitchFamily="18" charset="0"/>
              </a:rPr>
              <a:t>) = 1</a:t>
            </a:r>
            <a:endParaRPr lang="en-GB" sz="2000" dirty="0">
              <a:latin typeface="Cambria Math" panose="02040503050406030204" pitchFamily="18" charset="0"/>
              <a:ea typeface="Cambria Math" panose="02040503050406030204" pitchFamily="18"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r>
              <a:rPr lang="en-IN" sz="2400" dirty="0">
                <a:latin typeface="Abadi Extra Light" panose="020B0204020104020204" pitchFamily="34" charset="0"/>
              </a:rPr>
              <a:t>Likewise, at root: </a:t>
            </a:r>
            <a:r>
              <a:rPr lang="en-GB" sz="2400" dirty="0">
                <a:latin typeface="Abadi Extra Light" panose="020B0204020104020204" pitchFamily="34" charset="0"/>
              </a:rPr>
              <a:t>IG(S, outlook) = 0.246, IG(S, humidity) = 0.151, IG(S, temp) = 0.029</a:t>
            </a:r>
          </a:p>
          <a:p>
            <a:pPr>
              <a:buFont typeface="Wingdings" panose="05000000000000000000" pitchFamily="2" charset="2"/>
              <a:buChar char="§"/>
            </a:pPr>
            <a:r>
              <a:rPr lang="en-GB" sz="2400" dirty="0">
                <a:latin typeface="Abadi Extra Light" panose="020B0204020104020204" pitchFamily="34" charset="0"/>
              </a:rPr>
              <a:t>Thus we choose “outlook” feature to be tested at the root node</a:t>
            </a:r>
          </a:p>
          <a:p>
            <a:pPr>
              <a:buFont typeface="Wingdings" panose="05000000000000000000" pitchFamily="2" charset="2"/>
              <a:buChar char="§"/>
            </a:pPr>
            <a:r>
              <a:rPr lang="en-GB" sz="2400" dirty="0">
                <a:latin typeface="Abadi Extra Light" panose="020B0204020104020204" pitchFamily="34" charset="0"/>
              </a:rPr>
              <a:t>Now how to grow the DT, i.e., what to do at the next level? Which feature to test next?</a:t>
            </a:r>
          </a:p>
          <a:p>
            <a:pPr>
              <a:buFont typeface="Wingdings" panose="05000000000000000000" pitchFamily="2" charset="2"/>
              <a:buChar char="§"/>
            </a:pPr>
            <a:r>
              <a:rPr lang="en-GB" sz="2400" dirty="0">
                <a:latin typeface="Abadi Extra Light" panose="020B0204020104020204" pitchFamily="34" charset="0"/>
              </a:rPr>
              <a:t>Rule: Iterate - for each child node, select the feature with the highest IG</a:t>
            </a:r>
          </a:p>
          <a:p>
            <a:pPr marL="0" indent="0">
              <a:buNone/>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marL="457200" lvl="1" indent="0">
              <a:buNone/>
            </a:pPr>
            <a:endParaRPr lang="en-GB" sz="800"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sz="1100" dirty="0">
              <a:latin typeface="Abadi Extra Light" panose="020B0204020104020204" pitchFamily="34" charset="0"/>
            </a:endParaRPr>
          </a:p>
          <a:p>
            <a:pPr marL="0" indent="0">
              <a:buNone/>
            </a:pPr>
            <a:endParaRPr lang="en-GB" sz="1100" dirty="0">
              <a:latin typeface="Abadi Extra Light" panose="020B0204020104020204" pitchFamily="34" charset="0"/>
            </a:endParaRPr>
          </a:p>
        </p:txBody>
      </p:sp>
      <p:pic>
        <p:nvPicPr>
          <p:cNvPr id="2052" name="Picture 4">
            <a:extLst>
              <a:ext uri="{FF2B5EF4-FFF2-40B4-BE49-F238E27FC236}">
                <a16:creationId xmlns:a16="http://schemas.microsoft.com/office/drawing/2014/main" id="{A3CCDC94-C1D1-464E-A8A0-113A262B49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7277" y="1502306"/>
            <a:ext cx="3248025" cy="2390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E44FB6-EDE6-434C-AEA2-9BAEB6DD2E55}"/>
                  </a:ext>
                </a:extLst>
              </p:cNvPr>
              <p:cNvSpPr txBox="1"/>
              <p:nvPr/>
            </p:nvSpPr>
            <p:spPr>
              <a:xfrm>
                <a:off x="635785" y="2574690"/>
                <a:ext cx="62372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pt-BR" sz="2000" i="1">
                          <a:latin typeface="Cambria Math" panose="02040503050406030204" pitchFamily="18" charset="0"/>
                          <a:ea typeface="Cambria Math" panose="02040503050406030204" pitchFamily="18" charset="0"/>
                        </a:rPr>
                        <m:t>H</m:t>
                      </m:r>
                      <m:r>
                        <m:rPr>
                          <m:nor/>
                        </m:rPr>
                        <a:rPr lang="pt-BR" sz="2000">
                          <a:latin typeface="Cambria Math" panose="02040503050406030204" pitchFamily="18" charset="0"/>
                          <a:ea typeface="Cambria Math" panose="02040503050406030204" pitchFamily="18" charset="0"/>
                        </a:rPr>
                        <m:t>(</m:t>
                      </m:r>
                      <m:r>
                        <m:rPr>
                          <m:nor/>
                        </m:rPr>
                        <a:rPr lang="en-IN" sz="2000" b="0" i="1" dirty="0" smtClean="0">
                          <a:latin typeface="Cambria Math" panose="02040503050406030204" pitchFamily="18" charset="0"/>
                          <a:ea typeface="Cambria Math" panose="02040503050406030204" pitchFamily="18" charset="0"/>
                        </a:rPr>
                        <m:t>S</m:t>
                      </m:r>
                      <m:r>
                        <m:rPr>
                          <m:nor/>
                        </m:rPr>
                        <a:rPr lang="en-IN" sz="2000" b="0" i="1" dirty="0" smtClean="0">
                          <a:latin typeface="Cambria Math" panose="02040503050406030204" pitchFamily="18" charset="0"/>
                          <a:ea typeface="Cambria Math" panose="02040503050406030204" pitchFamily="18" charset="0"/>
                        </a:rPr>
                        <m:t> </m:t>
                      </m:r>
                      <m:r>
                        <m:rPr>
                          <m:nor/>
                        </m:rPr>
                        <a:rPr lang="pt-BR" sz="2000">
                          <a:latin typeface="Cambria Math" panose="02040503050406030204" pitchFamily="18" charset="0"/>
                          <a:ea typeface="Cambria Math" panose="02040503050406030204" pitchFamily="18" charset="0"/>
                        </a:rPr>
                        <m:t>) =</m:t>
                      </m:r>
                      <m:r>
                        <m:rPr>
                          <m:nor/>
                        </m:rPr>
                        <a:rPr lang="pt-BR" sz="2000" smtClean="0">
                          <a:latin typeface="Cambria Math" panose="02040503050406030204" pitchFamily="18" charset="0"/>
                          <a:ea typeface="Cambria Math" panose="02040503050406030204" pitchFamily="18" charset="0"/>
                        </a:rPr>
                        <m:t> −(9/14) </m:t>
                      </m:r>
                      <m:r>
                        <m:rPr>
                          <m:nor/>
                        </m:rPr>
                        <a:rPr lang="en-IN" sz="2000" b="0" i="0" smtClean="0">
                          <a:latin typeface="Cambria Math" panose="02040503050406030204" pitchFamily="18" charset="0"/>
                          <a:ea typeface="Cambria Math" panose="02040503050406030204" pitchFamily="18" charset="0"/>
                        </a:rPr>
                        <m:t>log</m:t>
                      </m:r>
                      <m:r>
                        <m:rPr>
                          <m:nor/>
                        </m:rPr>
                        <a:rPr lang="en-IN" sz="2000" b="0" i="0" baseline="-25000" smtClean="0">
                          <a:latin typeface="Cambria Math" panose="02040503050406030204" pitchFamily="18" charset="0"/>
                          <a:ea typeface="Cambria Math" panose="02040503050406030204" pitchFamily="18" charset="0"/>
                        </a:rPr>
                        <m:t>2</m:t>
                      </m:r>
                      <m:r>
                        <m:rPr>
                          <m:nor/>
                        </m:rPr>
                        <a:rPr lang="pt-BR" sz="2000" smtClean="0">
                          <a:latin typeface="Cambria Math" panose="02040503050406030204" pitchFamily="18" charset="0"/>
                          <a:ea typeface="Cambria Math" panose="02040503050406030204" pitchFamily="18" charset="0"/>
                        </a:rPr>
                        <m:t>(9/14) − (5/14) </m:t>
                      </m:r>
                      <m:r>
                        <m:rPr>
                          <m:nor/>
                        </m:rPr>
                        <a:rPr lang="pt-BR" sz="2000" smtClean="0">
                          <a:latin typeface="Cambria Math" panose="02040503050406030204" pitchFamily="18" charset="0"/>
                          <a:ea typeface="Cambria Math" panose="02040503050406030204" pitchFamily="18" charset="0"/>
                        </a:rPr>
                        <m:t>lo</m:t>
                      </m:r>
                      <m:r>
                        <m:rPr>
                          <m:nor/>
                        </m:rPr>
                        <a:rPr lang="en-IN" sz="2000" b="0" i="0" smtClean="0">
                          <a:latin typeface="Cambria Math" panose="02040503050406030204" pitchFamily="18" charset="0"/>
                          <a:ea typeface="Cambria Math" panose="02040503050406030204" pitchFamily="18" charset="0"/>
                        </a:rPr>
                        <m:t>g</m:t>
                      </m:r>
                      <m:r>
                        <m:rPr>
                          <m:nor/>
                        </m:rPr>
                        <a:rPr lang="en-IN" sz="2000" baseline="-25000">
                          <a:latin typeface="Cambria Math" panose="02040503050406030204" pitchFamily="18" charset="0"/>
                          <a:ea typeface="Cambria Math" panose="02040503050406030204" pitchFamily="18" charset="0"/>
                        </a:rPr>
                        <m:t>2</m:t>
                      </m:r>
                      <m:r>
                        <m:rPr>
                          <m:nor/>
                        </m:rPr>
                        <a:rPr lang="pt-BR" sz="2000" smtClean="0">
                          <a:latin typeface="Cambria Math" panose="02040503050406030204" pitchFamily="18" charset="0"/>
                          <a:ea typeface="Cambria Math" panose="02040503050406030204" pitchFamily="18" charset="0"/>
                        </a:rPr>
                        <m:t>(5/14) = 0.94</m:t>
                      </m:r>
                    </m:oMath>
                  </m:oMathPara>
                </a14:m>
                <a:endParaRPr lang="en-IN" sz="2000"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xmlns="" xmlns:a14="http://schemas.microsoft.com/office/drawing/2010/main" id="{58E44FB6-EDE6-434C-AEA2-9BAEB6DD2E55}"/>
                  </a:ext>
                </a:extLst>
              </p:cNvPr>
              <p:cNvSpPr txBox="1">
                <a:spLocks noRot="1" noChangeAspect="1" noMove="1" noResize="1" noEditPoints="1" noAdjustHandles="1" noChangeArrowheads="1" noChangeShapeType="1" noTextEdit="1"/>
              </p:cNvSpPr>
              <p:nvPr/>
            </p:nvSpPr>
            <p:spPr>
              <a:xfrm>
                <a:off x="635785" y="2574690"/>
                <a:ext cx="6237285" cy="307777"/>
              </a:xfrm>
              <a:prstGeom prst="rect">
                <a:avLst/>
              </a:prstGeom>
              <a:blipFill>
                <a:blip r:embed="rId4" cstate="print"/>
                <a:stretch>
                  <a:fillRect l="-489" r="-489" b="-3725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E00B1EC-9565-438F-9E65-E65CC365759F}"/>
                  </a:ext>
                </a:extLst>
              </p:cNvPr>
              <p:cNvSpPr/>
              <p:nvPr/>
            </p:nvSpPr>
            <p:spPr>
              <a:xfrm>
                <a:off x="543422" y="3923046"/>
                <a:ext cx="11383333" cy="627031"/>
              </a:xfrm>
              <a:prstGeom prst="rect">
                <a:avLst/>
              </a:prstGeom>
            </p:spPr>
            <p:txBody>
              <a:bodyPr wrap="square">
                <a:spAutoFit/>
              </a:bodyPr>
              <a:lstStyle/>
              <a:p>
                <a14:m>
                  <m:oMath xmlns:m="http://schemas.openxmlformats.org/officeDocument/2006/math">
                    <m:r>
                      <a:rPr lang="en-IN" sz="2000" i="1" smtClean="0">
                        <a:latin typeface="Cambria Math" panose="02040503050406030204" pitchFamily="18" charset="0"/>
                      </a:rPr>
                      <m:t>𝐼𝐺</m:t>
                    </m:r>
                    <m:r>
                      <a:rPr lang="en-IN" sz="2000" b="0" i="1" smtClean="0">
                        <a:latin typeface="Cambria Math" panose="02040503050406030204" pitchFamily="18" charset="0"/>
                      </a:rPr>
                      <m:t>(</m:t>
                    </m:r>
                    <m:r>
                      <a:rPr lang="en-IN" sz="2000" b="0" i="1" smtClean="0">
                        <a:latin typeface="Cambria Math" panose="02040503050406030204" pitchFamily="18" charset="0"/>
                      </a:rPr>
                      <m:t>𝑆</m:t>
                    </m:r>
                    <m:r>
                      <a:rPr lang="en-IN" sz="2000" b="0" i="1" smtClean="0">
                        <a:latin typeface="Cambria Math" panose="02040503050406030204" pitchFamily="18" charset="0"/>
                      </a:rPr>
                      <m:t>,</m:t>
                    </m:r>
                    <m:r>
                      <a:rPr lang="en-IN" sz="2000" b="0" i="1" smtClean="0">
                        <a:latin typeface="Cambria Math" panose="02040503050406030204" pitchFamily="18" charset="0"/>
                      </a:rPr>
                      <m:t>𝑤𝑖𝑛𝑑</m:t>
                    </m:r>
                    <m:r>
                      <a:rPr lang="en-IN" sz="2000" b="0" i="1" smtClean="0">
                        <a:latin typeface="Cambria Math" panose="02040503050406030204" pitchFamily="18" charset="0"/>
                      </a:rPr>
                      <m:t>)=</m:t>
                    </m:r>
                    <m:r>
                      <a:rPr lang="en-IN" sz="2000" i="1">
                        <a:latin typeface="Cambria Math" panose="02040503050406030204" pitchFamily="18" charset="0"/>
                      </a:rPr>
                      <m:t>𝐻</m:t>
                    </m:r>
                    <m:d>
                      <m:dPr>
                        <m:ctrlPr>
                          <a:rPr lang="en-IN" sz="2000" i="1">
                            <a:latin typeface="Cambria Math" panose="02040503050406030204" pitchFamily="18" charset="0"/>
                          </a:rPr>
                        </m:ctrlPr>
                      </m:dPr>
                      <m:e>
                        <m:r>
                          <a:rPr lang="en-IN" sz="2000" i="1">
                            <a:latin typeface="Cambria Math" panose="02040503050406030204" pitchFamily="18" charset="0"/>
                          </a:rPr>
                          <m:t>𝑆</m:t>
                        </m:r>
                      </m:e>
                    </m:d>
                    <m:r>
                      <a:rPr lang="en-IN" sz="2000" i="1">
                        <a:latin typeface="Cambria Math" panose="02040503050406030204" pitchFamily="18" charset="0"/>
                      </a:rPr>
                      <m:t>− </m:t>
                    </m:r>
                    <m:f>
                      <m:fPr>
                        <m:ctrlPr>
                          <a:rPr lang="en-IN" sz="2000" i="1">
                            <a:latin typeface="Cambria Math" panose="02040503050406030204" pitchFamily="18" charset="0"/>
                          </a:rPr>
                        </m:ctrlPr>
                      </m:fPr>
                      <m:num>
                        <m:d>
                          <m:dPr>
                            <m:begChr m:val="|"/>
                            <m:endChr m:val="|"/>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a:rPr lang="en-IN" sz="2000" i="1">
                                    <a:latin typeface="Cambria Math" panose="02040503050406030204" pitchFamily="18" charset="0"/>
                                  </a:rPr>
                                  <m:t>𝑆</m:t>
                                </m:r>
                              </m:e>
                              <m:sub>
                                <m:r>
                                  <m:rPr>
                                    <m:sty m:val="p"/>
                                  </m:rPr>
                                  <a:rPr lang="en-IN" sz="2000" b="0" i="0" smtClean="0">
                                    <a:latin typeface="Cambria Math" panose="02040503050406030204" pitchFamily="18" charset="0"/>
                                  </a:rPr>
                                  <m:t>weak</m:t>
                                </m:r>
                              </m:sub>
                            </m:sSub>
                          </m:e>
                        </m:d>
                      </m:num>
                      <m:den>
                        <m:d>
                          <m:dPr>
                            <m:begChr m:val="|"/>
                            <m:endChr m:val="|"/>
                            <m:ctrlPr>
                              <a:rPr lang="en-IN" sz="2000" i="1">
                                <a:latin typeface="Cambria Math" panose="02040503050406030204" pitchFamily="18" charset="0"/>
                              </a:rPr>
                            </m:ctrlPr>
                          </m:dPr>
                          <m:e>
                            <m:r>
                              <a:rPr lang="en-IN" sz="2000" i="1">
                                <a:latin typeface="Cambria Math" panose="02040503050406030204" pitchFamily="18" charset="0"/>
                              </a:rPr>
                              <m:t>𝑆</m:t>
                            </m:r>
                          </m:e>
                        </m:d>
                      </m:den>
                    </m:f>
                    <m:r>
                      <a:rPr lang="en-IN" sz="2000" i="1">
                        <a:latin typeface="Cambria Math" panose="02040503050406030204" pitchFamily="18" charset="0"/>
                      </a:rPr>
                      <m:t>𝐻</m:t>
                    </m:r>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a:rPr lang="en-IN" sz="2000" i="1">
                                <a:latin typeface="Cambria Math" panose="02040503050406030204" pitchFamily="18" charset="0"/>
                              </a:rPr>
                              <m:t>𝑆</m:t>
                            </m:r>
                          </m:e>
                          <m:sub>
                            <m:r>
                              <m:rPr>
                                <m:sty m:val="p"/>
                              </m:rPr>
                              <a:rPr lang="en-IN" sz="2000" b="0" i="0" smtClean="0">
                                <a:latin typeface="Cambria Math" panose="02040503050406030204" pitchFamily="18" charset="0"/>
                              </a:rPr>
                              <m:t>weak</m:t>
                            </m:r>
                          </m:sub>
                        </m:sSub>
                      </m:e>
                    </m:d>
                  </m:oMath>
                </a14:m>
                <a:r>
                  <a:rPr lang="en-IN" sz="2000" dirty="0">
                    <a:latin typeface="Abadi Extra Light" panose="020B0204020104020204" pitchFamily="34" charset="0"/>
                  </a:rPr>
                  <a:t> </a:t>
                </a:r>
                <a14:m>
                  <m:oMath xmlns:m="http://schemas.openxmlformats.org/officeDocument/2006/math">
                    <m:r>
                      <a:rPr lang="en-IN" sz="2000" i="1">
                        <a:latin typeface="Cambria Math" panose="02040503050406030204" pitchFamily="18" charset="0"/>
                      </a:rPr>
                      <m:t>− </m:t>
                    </m:r>
                    <m:f>
                      <m:fPr>
                        <m:ctrlPr>
                          <a:rPr lang="en-IN" sz="2000" i="1">
                            <a:latin typeface="Cambria Math" panose="02040503050406030204" pitchFamily="18" charset="0"/>
                          </a:rPr>
                        </m:ctrlPr>
                      </m:fPr>
                      <m:num>
                        <m:d>
                          <m:dPr>
                            <m:begChr m:val="|"/>
                            <m:endChr m:val="|"/>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a:rPr lang="en-IN" sz="2000" i="1">
                                    <a:latin typeface="Cambria Math" panose="02040503050406030204" pitchFamily="18" charset="0"/>
                                  </a:rPr>
                                  <m:t>𝑆</m:t>
                                </m:r>
                              </m:e>
                              <m:sub>
                                <m:r>
                                  <m:rPr>
                                    <m:sty m:val="p"/>
                                  </m:rPr>
                                  <a:rPr lang="en-IN" sz="2000" b="0" i="0" smtClean="0">
                                    <a:latin typeface="Cambria Math" panose="02040503050406030204" pitchFamily="18" charset="0"/>
                                  </a:rPr>
                                  <m:t>strong</m:t>
                                </m:r>
                              </m:sub>
                            </m:sSub>
                          </m:e>
                        </m:d>
                      </m:num>
                      <m:den>
                        <m:d>
                          <m:dPr>
                            <m:begChr m:val="|"/>
                            <m:endChr m:val="|"/>
                            <m:ctrlPr>
                              <a:rPr lang="en-IN" sz="2000" i="1">
                                <a:latin typeface="Cambria Math" panose="02040503050406030204" pitchFamily="18" charset="0"/>
                              </a:rPr>
                            </m:ctrlPr>
                          </m:dPr>
                          <m:e>
                            <m:r>
                              <a:rPr lang="en-IN" sz="2000" i="1">
                                <a:latin typeface="Cambria Math" panose="02040503050406030204" pitchFamily="18" charset="0"/>
                              </a:rPr>
                              <m:t>𝑆</m:t>
                            </m:r>
                          </m:e>
                        </m:d>
                      </m:den>
                    </m:f>
                    <m:r>
                      <a:rPr lang="en-IN" sz="2000" i="1">
                        <a:latin typeface="Cambria Math" panose="02040503050406030204" pitchFamily="18" charset="0"/>
                      </a:rPr>
                      <m:t>𝐻</m:t>
                    </m:r>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a:rPr lang="en-IN" sz="2000" i="1">
                                <a:latin typeface="Cambria Math" panose="02040503050406030204" pitchFamily="18" charset="0"/>
                              </a:rPr>
                              <m:t>𝑆</m:t>
                            </m:r>
                          </m:e>
                          <m:sub>
                            <m:r>
                              <m:rPr>
                                <m:sty m:val="p"/>
                              </m:rPr>
                              <a:rPr lang="en-IN" sz="2000" b="0" i="0" smtClean="0">
                                <a:latin typeface="Cambria Math" panose="02040503050406030204" pitchFamily="18" charset="0"/>
                              </a:rPr>
                              <m:t>strong</m:t>
                            </m:r>
                          </m:sub>
                        </m:sSub>
                      </m:e>
                    </m:d>
                  </m:oMath>
                </a14:m>
                <a:r>
                  <a:rPr lang="en-IN" sz="2000" dirty="0">
                    <a:latin typeface="Abadi Extra Light" panose="020B0204020104020204" pitchFamily="34" charset="0"/>
                  </a:rPr>
                  <a:t> = 0.94 − 8/14 ∗ 0.811 − 6/14 ∗ 1 = </a:t>
                </a:r>
                <a:r>
                  <a:rPr lang="en-IN" sz="2000" dirty="0">
                    <a:solidFill>
                      <a:srgbClr val="0000FF"/>
                    </a:solidFill>
                    <a:latin typeface="Abadi Extra Light" panose="020B0204020104020204" pitchFamily="34" charset="0"/>
                  </a:rPr>
                  <a:t>0.048</a:t>
                </a:r>
              </a:p>
            </p:txBody>
          </p:sp>
        </mc:Choice>
        <mc:Fallback xmlns="">
          <p:sp>
            <p:nvSpPr>
              <p:cNvPr id="5" name="Rectangle 4">
                <a:extLst>
                  <a:ext uri="{FF2B5EF4-FFF2-40B4-BE49-F238E27FC236}">
                    <a16:creationId xmlns:a16="http://schemas.microsoft.com/office/drawing/2014/main" xmlns="" xmlns:a14="http://schemas.microsoft.com/office/drawing/2010/main" id="{AE00B1EC-9565-438F-9E65-E65CC365759F}"/>
                  </a:ext>
                </a:extLst>
              </p:cNvPr>
              <p:cNvSpPr>
                <a:spLocks noRot="1" noChangeAspect="1" noMove="1" noResize="1" noEditPoints="1" noAdjustHandles="1" noChangeArrowheads="1" noChangeShapeType="1" noTextEdit="1"/>
              </p:cNvSpPr>
              <p:nvPr/>
            </p:nvSpPr>
            <p:spPr>
              <a:xfrm>
                <a:off x="543422" y="3923046"/>
                <a:ext cx="11383333" cy="627031"/>
              </a:xfrm>
              <a:prstGeom prst="rect">
                <a:avLst/>
              </a:prstGeom>
              <a:blipFill>
                <a:blip r:embed="rId5" cstate="print"/>
                <a:stretch>
                  <a:fillRect r="-375" b="-1961"/>
                </a:stretch>
              </a:blipFill>
            </p:spPr>
            <p:txBody>
              <a:bodyPr/>
              <a:lstStyle/>
              <a:p>
                <a:r>
                  <a:rPr lang="en-IN">
                    <a:noFill/>
                  </a:rPr>
                  <a:t> </a:t>
                </a:r>
              </a:p>
            </p:txBody>
          </p:sp>
        </mc:Fallback>
      </mc:AlternateContent>
    </p:spTree>
    <p:custDataLst>
      <p:tags r:id="rId1"/>
    </p:custDataLst>
    <p:extLst>
      <p:ext uri="{BB962C8B-B14F-4D97-AF65-F5344CB8AC3E}">
        <p14:creationId xmlns:p14="http://schemas.microsoft.com/office/powerpoint/2010/main" val="955463152"/>
      </p:ext>
    </p:extLst>
  </p:cSld>
  <p:clrMapOvr>
    <a:masterClrMapping/>
  </p:clrMapOvr>
  <mc:AlternateContent xmlns:mc="http://schemas.openxmlformats.org/markup-compatibility/2006" xmlns:p14="http://schemas.microsoft.com/office/powerpoint/2010/main">
    <mc:Choice Requires="p14">
      <p:transition spd="slow" p14:dur="2000" advTm="211253"/>
    </mc:Choice>
    <mc:Fallback xmlns="">
      <p:transition spd="slow" advTm="2112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wipe(down)">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wipe(down)">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wipe(down)">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wipe(down)">
                                      <p:cBhvr>
                                        <p:cTn id="27" dur="500"/>
                                        <p:tgtEl>
                                          <p:spTgt spid="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7">
                                            <p:txEl>
                                              <p:pRg st="5" end="5"/>
                                            </p:txEl>
                                          </p:spTgt>
                                        </p:tgtEl>
                                        <p:attrNameLst>
                                          <p:attrName>style.visibility</p:attrName>
                                        </p:attrNameLst>
                                      </p:cBhvr>
                                      <p:to>
                                        <p:strVal val="visible"/>
                                      </p:to>
                                    </p:set>
                                    <p:animEffect transition="in" filter="wipe(down)">
                                      <p:cBhvr>
                                        <p:cTn id="32" dur="500"/>
                                        <p:tgtEl>
                                          <p:spTgt spid="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7">
                                            <p:txEl>
                                              <p:pRg st="8" end="8"/>
                                            </p:txEl>
                                          </p:spTgt>
                                        </p:tgtEl>
                                        <p:attrNameLst>
                                          <p:attrName>style.visibility</p:attrName>
                                        </p:attrNameLst>
                                      </p:cBhvr>
                                      <p:to>
                                        <p:strVal val="visible"/>
                                      </p:to>
                                    </p:set>
                                    <p:animEffect transition="in" filter="wipe(down)">
                                      <p:cBhvr>
                                        <p:cTn id="42" dur="500"/>
                                        <p:tgtEl>
                                          <p:spTgt spid="4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7">
                                            <p:txEl>
                                              <p:pRg st="9" end="9"/>
                                            </p:txEl>
                                          </p:spTgt>
                                        </p:tgtEl>
                                        <p:attrNameLst>
                                          <p:attrName>style.visibility</p:attrName>
                                        </p:attrNameLst>
                                      </p:cBhvr>
                                      <p:to>
                                        <p:strVal val="visible"/>
                                      </p:to>
                                    </p:set>
                                    <p:animEffect transition="in" filter="wipe(down)">
                                      <p:cBhvr>
                                        <p:cTn id="47" dur="500"/>
                                        <p:tgtEl>
                                          <p:spTgt spid="47">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7">
                                            <p:txEl>
                                              <p:pRg st="10" end="10"/>
                                            </p:txEl>
                                          </p:spTgt>
                                        </p:tgtEl>
                                        <p:attrNameLst>
                                          <p:attrName>style.visibility</p:attrName>
                                        </p:attrNameLst>
                                      </p:cBhvr>
                                      <p:to>
                                        <p:strVal val="visible"/>
                                      </p:to>
                                    </p:set>
                                    <p:animEffect transition="in" filter="wipe(down)">
                                      <p:cBhvr>
                                        <p:cTn id="52" dur="500"/>
                                        <p:tgtEl>
                                          <p:spTgt spid="47">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7">
                                            <p:txEl>
                                              <p:pRg st="11" end="11"/>
                                            </p:txEl>
                                          </p:spTgt>
                                        </p:tgtEl>
                                        <p:attrNameLst>
                                          <p:attrName>style.visibility</p:attrName>
                                        </p:attrNameLst>
                                      </p:cBhvr>
                                      <p:to>
                                        <p:strVal val="visible"/>
                                      </p:to>
                                    </p:set>
                                    <p:animEffect transition="in" filter="wipe(down)">
                                      <p:cBhvr>
                                        <p:cTn id="57" dur="500"/>
                                        <p:tgtEl>
                                          <p:spTgt spid="4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Growing the tree</a:t>
            </a:r>
          </a:p>
        </p:txBody>
      </p:sp>
      <p:sp>
        <p:nvSpPr>
          <p:cNvPr id="47" name="Content Placeholder 2">
            <a:extLst>
              <a:ext uri="{FF2B5EF4-FFF2-40B4-BE49-F238E27FC236}">
                <a16:creationId xmlns:a16="http://schemas.microsoft.com/office/drawing/2014/main" id="{60A06722-EDF2-4418-9797-499014F68A53}"/>
              </a:ext>
            </a:extLst>
          </p:cNvPr>
          <p:cNvSpPr>
            <a:spLocks noGrp="1"/>
          </p:cNvSpPr>
          <p:nvPr>
            <p:ph idx="1"/>
          </p:nvPr>
        </p:nvSpPr>
        <p:spPr>
          <a:xfrm>
            <a:off x="265245" y="1130786"/>
            <a:ext cx="11740617" cy="5557532"/>
          </a:xfrm>
        </p:spPr>
        <p:txBody>
          <a:bodyPr>
            <a:noAutofit/>
          </a:bodyPr>
          <a:lstStyle/>
          <a:p>
            <a:pPr marL="0" indent="0">
              <a:buNone/>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marL="457200" lvl="1" indent="0">
              <a:buNone/>
            </a:pPr>
            <a:endParaRPr lang="en-GB" sz="800"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r>
              <a:rPr lang="en-GB" sz="2400" dirty="0">
                <a:latin typeface="Abadi Extra Light" panose="020B0204020104020204" pitchFamily="34" charset="0"/>
              </a:rPr>
              <a:t>Proceeding as before, for level 2, left node, we can verify that</a:t>
            </a:r>
          </a:p>
          <a:p>
            <a:pPr lvl="1">
              <a:buFont typeface="Wingdings" panose="05000000000000000000" pitchFamily="2" charset="2"/>
              <a:buChar char="§"/>
            </a:pPr>
            <a:r>
              <a:rPr lang="en-IN" dirty="0">
                <a:latin typeface="Abadi Extra Light" panose="020B0204020104020204" pitchFamily="34" charset="0"/>
              </a:rPr>
              <a:t>IG(</a:t>
            </a:r>
            <a:r>
              <a:rPr lang="en-IN" dirty="0" err="1">
                <a:latin typeface="Abadi Extra Light" panose="020B0204020104020204" pitchFamily="34" charset="0"/>
              </a:rPr>
              <a:t>S,temp</a:t>
            </a:r>
            <a:r>
              <a:rPr lang="en-IN" dirty="0">
                <a:latin typeface="Abadi Extra Light" panose="020B0204020104020204" pitchFamily="34" charset="0"/>
              </a:rPr>
              <a:t>) = 0.570, IG(S, humidity) = 0.970, IG(S, wind) = 0.019</a:t>
            </a:r>
            <a:endParaRPr lang="en-GB" dirty="0">
              <a:latin typeface="Abadi Extra Light" panose="020B0204020104020204" pitchFamily="34" charset="0"/>
            </a:endParaRPr>
          </a:p>
          <a:p>
            <a:pPr>
              <a:buFont typeface="Wingdings" panose="05000000000000000000" pitchFamily="2" charset="2"/>
              <a:buChar char="§"/>
            </a:pPr>
            <a:r>
              <a:rPr lang="en-GB" sz="2400" dirty="0">
                <a:latin typeface="Abadi Extra Light" panose="020B0204020104020204" pitchFamily="34" charset="0"/>
              </a:rPr>
              <a:t>Thus humidity chosen as the feature to be tested at level 2, left node</a:t>
            </a:r>
          </a:p>
          <a:p>
            <a:pPr>
              <a:buFont typeface="Wingdings" panose="05000000000000000000" pitchFamily="2" charset="2"/>
              <a:buChar char="§"/>
            </a:pPr>
            <a:r>
              <a:rPr lang="en-GB" sz="2400" dirty="0">
                <a:latin typeface="Abadi Extra Light" panose="020B0204020104020204" pitchFamily="34" charset="0"/>
              </a:rPr>
              <a:t>No need to expand the middle node (already “pure” - all “yes” training examples )</a:t>
            </a:r>
          </a:p>
          <a:p>
            <a:pPr>
              <a:buFont typeface="Wingdings" panose="05000000000000000000" pitchFamily="2" charset="2"/>
              <a:buChar char="§"/>
            </a:pPr>
            <a:r>
              <a:rPr lang="en-GB" sz="2400" dirty="0">
                <a:latin typeface="Abadi Extra Light" panose="020B0204020104020204" pitchFamily="34" charset="0"/>
              </a:rPr>
              <a:t>Can also verify that wind has the largest IG for the right node</a:t>
            </a:r>
          </a:p>
          <a:p>
            <a:pPr>
              <a:buFont typeface="Wingdings" panose="05000000000000000000" pitchFamily="2" charset="2"/>
              <a:buChar char="§"/>
            </a:pPr>
            <a:r>
              <a:rPr lang="en-GB" sz="2400" dirty="0">
                <a:latin typeface="Abadi Extra Light" panose="020B0204020104020204" pitchFamily="34" charset="0"/>
              </a:rPr>
              <a:t>Note: If a feature has already been tested along a path earlier, we don’t consider it again</a:t>
            </a: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sz="1100" dirty="0">
              <a:latin typeface="Abadi Extra Light" panose="020B0204020104020204" pitchFamily="34" charset="0"/>
            </a:endParaRPr>
          </a:p>
          <a:p>
            <a:pPr marL="0" indent="0">
              <a:buNone/>
            </a:pPr>
            <a:endParaRPr lang="en-GB" sz="1100" dirty="0">
              <a:latin typeface="Abadi Extra Light" panose="020B0204020104020204" pitchFamily="34" charset="0"/>
            </a:endParaRPr>
          </a:p>
        </p:txBody>
      </p:sp>
      <p:sp>
        <p:nvSpPr>
          <p:cNvPr id="8" name="Slide Number Placeholder 11">
            <a:extLst>
              <a:ext uri="{FF2B5EF4-FFF2-40B4-BE49-F238E27FC236}">
                <a16:creationId xmlns:a16="http://schemas.microsoft.com/office/drawing/2014/main" id="{E8AA12DB-1E02-4252-B4CB-1932D8798C2F}"/>
              </a:ext>
            </a:extLst>
          </p:cNvPr>
          <p:cNvSpPr txBox="1">
            <a:spLocks/>
          </p:cNvSpPr>
          <p:nvPr/>
        </p:nvSpPr>
        <p:spPr>
          <a:xfrm>
            <a:off x="11419146" y="169682"/>
            <a:ext cx="6028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FED9D3-AF84-488D-8A6A-726D5349CDAB}" type="slidenum">
              <a:rPr lang="en-IN" sz="2800" smtClean="0">
                <a:solidFill>
                  <a:schemeClr val="accent2">
                    <a:lumMod val="40000"/>
                    <a:lumOff val="60000"/>
                  </a:schemeClr>
                </a:solidFill>
              </a:rPr>
              <a:pPr/>
              <a:t>26</a:t>
            </a:fld>
            <a:endParaRPr lang="en-IN" sz="2800" dirty="0">
              <a:solidFill>
                <a:schemeClr val="accent2">
                  <a:lumMod val="40000"/>
                  <a:lumOff val="60000"/>
                </a:schemeClr>
              </a:solidFill>
            </a:endParaRPr>
          </a:p>
        </p:txBody>
      </p:sp>
      <p:pic>
        <p:nvPicPr>
          <p:cNvPr id="3074" name="Picture 2">
            <a:extLst>
              <a:ext uri="{FF2B5EF4-FFF2-40B4-BE49-F238E27FC236}">
                <a16:creationId xmlns:a16="http://schemas.microsoft.com/office/drawing/2014/main" id="{940FE9A6-C7F5-4627-82C9-F48922BC6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6804" y="1130786"/>
            <a:ext cx="7886700" cy="24098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65603206"/>
      </p:ext>
    </p:extLst>
  </p:cSld>
  <p:clrMapOvr>
    <a:masterClrMapping/>
  </p:clrMapOvr>
  <mc:AlternateContent xmlns:mc="http://schemas.openxmlformats.org/markup-compatibility/2006" xmlns:p14="http://schemas.microsoft.com/office/powerpoint/2010/main">
    <mc:Choice Requires="p14">
      <p:transition spd="slow" p14:dur="2000" advTm="196949"/>
    </mc:Choice>
    <mc:Fallback xmlns="">
      <p:transition spd="slow" advTm="1969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xEl>
                                              <p:pRg st="6" end="6"/>
                                            </p:txEl>
                                          </p:spTgt>
                                        </p:tgtEl>
                                        <p:attrNameLst>
                                          <p:attrName>style.visibility</p:attrName>
                                        </p:attrNameLst>
                                      </p:cBhvr>
                                      <p:to>
                                        <p:strVal val="visible"/>
                                      </p:to>
                                    </p:set>
                                    <p:animEffect transition="in" filter="wipe(down)">
                                      <p:cBhvr>
                                        <p:cTn id="7" dur="500"/>
                                        <p:tgtEl>
                                          <p:spTgt spid="47">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7">
                                            <p:txEl>
                                              <p:pRg st="7" end="7"/>
                                            </p:txEl>
                                          </p:spTgt>
                                        </p:tgtEl>
                                        <p:attrNameLst>
                                          <p:attrName>style.visibility</p:attrName>
                                        </p:attrNameLst>
                                      </p:cBhvr>
                                      <p:to>
                                        <p:strVal val="visible"/>
                                      </p:to>
                                    </p:set>
                                    <p:animEffect transition="in" filter="wipe(down)">
                                      <p:cBhvr>
                                        <p:cTn id="12" dur="500"/>
                                        <p:tgtEl>
                                          <p:spTgt spid="47">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7">
                                            <p:txEl>
                                              <p:pRg st="8" end="8"/>
                                            </p:txEl>
                                          </p:spTgt>
                                        </p:tgtEl>
                                        <p:attrNameLst>
                                          <p:attrName>style.visibility</p:attrName>
                                        </p:attrNameLst>
                                      </p:cBhvr>
                                      <p:to>
                                        <p:strVal val="visible"/>
                                      </p:to>
                                    </p:set>
                                    <p:animEffect transition="in" filter="wipe(down)">
                                      <p:cBhvr>
                                        <p:cTn id="17" dur="500"/>
                                        <p:tgtEl>
                                          <p:spTgt spid="47">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7">
                                            <p:txEl>
                                              <p:pRg st="9" end="9"/>
                                            </p:txEl>
                                          </p:spTgt>
                                        </p:tgtEl>
                                        <p:attrNameLst>
                                          <p:attrName>style.visibility</p:attrName>
                                        </p:attrNameLst>
                                      </p:cBhvr>
                                      <p:to>
                                        <p:strVal val="visible"/>
                                      </p:to>
                                    </p:set>
                                    <p:animEffect transition="in" filter="wipe(down)">
                                      <p:cBhvr>
                                        <p:cTn id="22" dur="500"/>
                                        <p:tgtEl>
                                          <p:spTgt spid="47">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7">
                                            <p:txEl>
                                              <p:pRg st="10" end="10"/>
                                            </p:txEl>
                                          </p:spTgt>
                                        </p:tgtEl>
                                        <p:attrNameLst>
                                          <p:attrName>style.visibility</p:attrName>
                                        </p:attrNameLst>
                                      </p:cBhvr>
                                      <p:to>
                                        <p:strVal val="visible"/>
                                      </p:to>
                                    </p:set>
                                    <p:animEffect transition="in" filter="wipe(down)">
                                      <p:cBhvr>
                                        <p:cTn id="27" dur="500"/>
                                        <p:tgtEl>
                                          <p:spTgt spid="47">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7">
                                            <p:txEl>
                                              <p:pRg st="11" end="11"/>
                                            </p:txEl>
                                          </p:spTgt>
                                        </p:tgtEl>
                                        <p:attrNameLst>
                                          <p:attrName>style.visibility</p:attrName>
                                        </p:attrNameLst>
                                      </p:cBhvr>
                                      <p:to>
                                        <p:strVal val="visible"/>
                                      </p:to>
                                    </p:set>
                                    <p:animEffect transition="in" filter="wipe(down)">
                                      <p:cBhvr>
                                        <p:cTn id="32" dur="500"/>
                                        <p:tgtEl>
                                          <p:spTgt spid="4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When to stop growing the tree?</a:t>
            </a:r>
          </a:p>
        </p:txBody>
      </p:sp>
      <p:sp>
        <p:nvSpPr>
          <p:cNvPr id="47" name="Content Placeholder 2">
            <a:extLst>
              <a:ext uri="{FF2B5EF4-FFF2-40B4-BE49-F238E27FC236}">
                <a16:creationId xmlns:a16="http://schemas.microsoft.com/office/drawing/2014/main" id="{60A06722-EDF2-4418-9797-499014F68A53}"/>
              </a:ext>
            </a:extLst>
          </p:cNvPr>
          <p:cNvSpPr>
            <a:spLocks noGrp="1"/>
          </p:cNvSpPr>
          <p:nvPr>
            <p:ph idx="1"/>
          </p:nvPr>
        </p:nvSpPr>
        <p:spPr>
          <a:xfrm>
            <a:off x="265245" y="1130786"/>
            <a:ext cx="11740617" cy="5557532"/>
          </a:xfrm>
        </p:spPr>
        <p:txBody>
          <a:bodyPr>
            <a:noAutofit/>
          </a:bodyPr>
          <a:lstStyle/>
          <a:p>
            <a:pPr marL="0" indent="0">
              <a:buNone/>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marL="457200" lvl="1" indent="0">
              <a:buNone/>
            </a:pPr>
            <a:endParaRPr lang="en-GB" sz="800"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r>
              <a:rPr lang="en-GB" sz="2400" dirty="0">
                <a:latin typeface="Abadi Extra Light" panose="020B0204020104020204" pitchFamily="34" charset="0"/>
              </a:rPr>
              <a:t>Stop expanding a node further (i.e., make it a leaf node) when</a:t>
            </a:r>
          </a:p>
          <a:p>
            <a:pPr lvl="1">
              <a:buFont typeface="Wingdings" panose="05000000000000000000" pitchFamily="2" charset="2"/>
              <a:buChar char="§"/>
            </a:pPr>
            <a:r>
              <a:rPr lang="en-GB" dirty="0">
                <a:latin typeface="Abadi Extra Light" panose="020B0204020104020204" pitchFamily="34" charset="0"/>
              </a:rPr>
              <a:t>It consist of all training examples having the same label (the node becomes “pure”) </a:t>
            </a:r>
          </a:p>
          <a:p>
            <a:pPr lvl="1">
              <a:buFont typeface="Wingdings" panose="05000000000000000000" pitchFamily="2" charset="2"/>
              <a:buChar char="§"/>
            </a:pPr>
            <a:r>
              <a:rPr lang="en-GB" dirty="0">
                <a:latin typeface="Abadi Extra Light" panose="020B0204020104020204" pitchFamily="34" charset="0"/>
              </a:rPr>
              <a:t>We run out of features to test along the path to that node </a:t>
            </a:r>
          </a:p>
          <a:p>
            <a:pPr lvl="1">
              <a:buFont typeface="Wingdings" panose="05000000000000000000" pitchFamily="2" charset="2"/>
              <a:buChar char="§"/>
            </a:pPr>
            <a:r>
              <a:rPr lang="en-GB" dirty="0">
                <a:latin typeface="Abadi Extra Light" panose="020B0204020104020204" pitchFamily="34" charset="0"/>
              </a:rPr>
              <a:t>The DT starts to overfit (can be checked by monitoring </a:t>
            </a:r>
          </a:p>
          <a:p>
            <a:pPr marL="457200" lvl="1" indent="0">
              <a:buNone/>
            </a:pPr>
            <a:r>
              <a:rPr lang="en-GB" dirty="0">
                <a:latin typeface="Abadi Extra Light" panose="020B0204020104020204" pitchFamily="34" charset="0"/>
              </a:rPr>
              <a:t>   the validation set accuracy)</a:t>
            </a:r>
          </a:p>
          <a:p>
            <a:pPr marL="457200" lvl="1" indent="0">
              <a:buNone/>
            </a:pPr>
            <a:endParaRPr lang="en-GB" sz="900" dirty="0">
              <a:latin typeface="Abadi Extra Light" panose="020B0204020104020204" pitchFamily="34" charset="0"/>
            </a:endParaRPr>
          </a:p>
          <a:p>
            <a:pPr>
              <a:buFont typeface="Wingdings" panose="05000000000000000000" pitchFamily="2" charset="2"/>
              <a:buChar char="§"/>
            </a:pPr>
            <a:r>
              <a:rPr lang="en-GB" sz="2400" b="1" dirty="0">
                <a:solidFill>
                  <a:srgbClr val="FF0000"/>
                </a:solidFill>
                <a:latin typeface="Abadi Extra Light" panose="020B0204020104020204" pitchFamily="34" charset="0"/>
              </a:rPr>
              <a:t>Important:</a:t>
            </a:r>
            <a:r>
              <a:rPr lang="en-GB" sz="2400" dirty="0">
                <a:latin typeface="Abadi Extra Light" panose="020B0204020104020204" pitchFamily="34" charset="0"/>
              </a:rPr>
              <a:t> No need to obsess too much for purity</a:t>
            </a:r>
          </a:p>
          <a:p>
            <a:pPr lvl="1">
              <a:buFont typeface="Wingdings" panose="05000000000000000000" pitchFamily="2" charset="2"/>
              <a:buChar char="§"/>
            </a:pPr>
            <a:r>
              <a:rPr lang="en-GB" dirty="0">
                <a:latin typeface="Abadi Extra Light" panose="020B0204020104020204" pitchFamily="34" charset="0"/>
              </a:rPr>
              <a:t>It is okay to have a leaf node that is not fully pure, e.g., this </a:t>
            </a:r>
          </a:p>
          <a:p>
            <a:pPr lvl="1">
              <a:buFont typeface="Wingdings" panose="05000000000000000000" pitchFamily="2" charset="2"/>
              <a:buChar char="§"/>
            </a:pPr>
            <a:r>
              <a:rPr lang="en-GB" dirty="0">
                <a:latin typeface="Abadi Extra Light" panose="020B0204020104020204" pitchFamily="34" charset="0"/>
              </a:rPr>
              <a:t>At test inputs that reach an impure leaf, can predict probability of belonging to each class (in above example, p(red) = 3/8, p(green) = 5/8), or simply predict the majority label </a:t>
            </a:r>
          </a:p>
          <a:p>
            <a:pPr marL="0" indent="0">
              <a:buNone/>
            </a:pPr>
            <a:endParaRPr lang="en-GB" sz="1100" dirty="0">
              <a:latin typeface="Abadi Extra Light" panose="020B0204020104020204" pitchFamily="34" charset="0"/>
            </a:endParaRPr>
          </a:p>
        </p:txBody>
      </p:sp>
      <p:sp>
        <p:nvSpPr>
          <p:cNvPr id="8" name="Slide Number Placeholder 11">
            <a:extLst>
              <a:ext uri="{FF2B5EF4-FFF2-40B4-BE49-F238E27FC236}">
                <a16:creationId xmlns:a16="http://schemas.microsoft.com/office/drawing/2014/main" id="{E8AA12DB-1E02-4252-B4CB-1932D8798C2F}"/>
              </a:ext>
            </a:extLst>
          </p:cNvPr>
          <p:cNvSpPr txBox="1">
            <a:spLocks/>
          </p:cNvSpPr>
          <p:nvPr/>
        </p:nvSpPr>
        <p:spPr>
          <a:xfrm>
            <a:off x="11419146" y="169682"/>
            <a:ext cx="6028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FED9D3-AF84-488D-8A6A-726D5349CDAB}" type="slidenum">
              <a:rPr lang="en-IN" sz="2800" smtClean="0">
                <a:solidFill>
                  <a:schemeClr val="accent2">
                    <a:lumMod val="40000"/>
                    <a:lumOff val="60000"/>
                  </a:schemeClr>
                </a:solidFill>
              </a:rPr>
              <a:pPr/>
              <a:t>27</a:t>
            </a:fld>
            <a:endParaRPr lang="en-IN" sz="2800" dirty="0">
              <a:solidFill>
                <a:schemeClr val="accent2">
                  <a:lumMod val="40000"/>
                  <a:lumOff val="60000"/>
                </a:schemeClr>
              </a:solidFill>
            </a:endParaRPr>
          </a:p>
        </p:txBody>
      </p:sp>
      <p:pic>
        <p:nvPicPr>
          <p:cNvPr id="4098" name="Picture 2">
            <a:extLst>
              <a:ext uri="{FF2B5EF4-FFF2-40B4-BE49-F238E27FC236}">
                <a16:creationId xmlns:a16="http://schemas.microsoft.com/office/drawing/2014/main" id="{724F3EE1-D456-4A68-8126-DF13DCEED3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1118" y="863061"/>
            <a:ext cx="6236497" cy="19160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07EA791-3C2A-4FCC-B5B2-91DD633037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7723" y="3573721"/>
            <a:ext cx="2717090" cy="17216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FED607D0-89B0-4CD1-A007-E4A18977F6E7}"/>
              </a:ext>
            </a:extLst>
          </p:cNvPr>
          <p:cNvSpPr/>
          <p:nvPr/>
        </p:nvSpPr>
        <p:spPr>
          <a:xfrm>
            <a:off x="8265237" y="5323489"/>
            <a:ext cx="1172378" cy="575910"/>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55BB6F03-96D3-4915-8EEB-F5B72D061B7E}"/>
              </a:ext>
            </a:extLst>
          </p:cNvPr>
          <p:cNvSpPr/>
          <p:nvPr/>
        </p:nvSpPr>
        <p:spPr>
          <a:xfrm>
            <a:off x="8343843" y="5379745"/>
            <a:ext cx="187761" cy="2013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BFAEBE10-4694-4721-97F7-104B1339853D}"/>
              </a:ext>
            </a:extLst>
          </p:cNvPr>
          <p:cNvSpPr/>
          <p:nvPr/>
        </p:nvSpPr>
        <p:spPr>
          <a:xfrm>
            <a:off x="8610210" y="5379745"/>
            <a:ext cx="187761" cy="2013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9A43113F-6AEF-4747-B5CC-7FA3D0F40CC2}"/>
              </a:ext>
            </a:extLst>
          </p:cNvPr>
          <p:cNvSpPr/>
          <p:nvPr/>
        </p:nvSpPr>
        <p:spPr>
          <a:xfrm>
            <a:off x="8876577" y="5379745"/>
            <a:ext cx="187761" cy="2013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2430CF34-7031-477D-844D-B3D77BDC7F9B}"/>
              </a:ext>
            </a:extLst>
          </p:cNvPr>
          <p:cNvSpPr/>
          <p:nvPr/>
        </p:nvSpPr>
        <p:spPr>
          <a:xfrm>
            <a:off x="9156040" y="5387519"/>
            <a:ext cx="187761" cy="20133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8A9C6700-F3D8-497A-864C-CA376638A952}"/>
              </a:ext>
            </a:extLst>
          </p:cNvPr>
          <p:cNvSpPr/>
          <p:nvPr/>
        </p:nvSpPr>
        <p:spPr>
          <a:xfrm>
            <a:off x="8343843" y="5650801"/>
            <a:ext cx="187761" cy="20133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130A51F1-776B-4ED2-934C-9C2CCA9B3917}"/>
              </a:ext>
            </a:extLst>
          </p:cNvPr>
          <p:cNvSpPr/>
          <p:nvPr/>
        </p:nvSpPr>
        <p:spPr>
          <a:xfrm>
            <a:off x="8610210" y="5650801"/>
            <a:ext cx="187761" cy="20133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0E99573A-1277-439F-B2D5-4604A05BA6B8}"/>
              </a:ext>
            </a:extLst>
          </p:cNvPr>
          <p:cNvSpPr/>
          <p:nvPr/>
        </p:nvSpPr>
        <p:spPr>
          <a:xfrm>
            <a:off x="8876577" y="5650801"/>
            <a:ext cx="187761" cy="20133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251434E4-4A00-45C2-801C-996697EDE9C1}"/>
              </a:ext>
            </a:extLst>
          </p:cNvPr>
          <p:cNvSpPr/>
          <p:nvPr/>
        </p:nvSpPr>
        <p:spPr>
          <a:xfrm>
            <a:off x="9156040" y="5658575"/>
            <a:ext cx="187761" cy="20133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Speech Bubble: Rectangle 32">
            <a:extLst>
              <a:ext uri="{FF2B5EF4-FFF2-40B4-BE49-F238E27FC236}">
                <a16:creationId xmlns:a16="http://schemas.microsoft.com/office/drawing/2014/main" id="{4C86FED1-E46E-47F9-8050-D994D108341C}"/>
              </a:ext>
            </a:extLst>
          </p:cNvPr>
          <p:cNvSpPr/>
          <p:nvPr/>
        </p:nvSpPr>
        <p:spPr>
          <a:xfrm>
            <a:off x="5152370" y="4434541"/>
            <a:ext cx="2657780" cy="575910"/>
          </a:xfrm>
          <a:prstGeom prst="wedgeRectCallout">
            <a:avLst>
              <a:gd name="adj1" fmla="val -53223"/>
              <a:gd name="adj2" fmla="val 7625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latin typeface="Abadi Extra Light" panose="020B0204020104020204" pitchFamily="34" charset="0"/>
              </a:rPr>
              <a:t>To help prevent the tree from growing too much!</a:t>
            </a:r>
            <a:endParaRPr lang="en-IN" sz="2000" b="0" dirty="0">
              <a:solidFill>
                <a:schemeClr val="tx1"/>
              </a:solidFill>
              <a:latin typeface="Abadi Extra Light" panose="020B0204020104020204" pitchFamily="34" charset="0"/>
            </a:endParaRPr>
          </a:p>
        </p:txBody>
      </p:sp>
      <p:sp>
        <p:nvSpPr>
          <p:cNvPr id="5" name="Arrow: Right 4">
            <a:extLst>
              <a:ext uri="{FF2B5EF4-FFF2-40B4-BE49-F238E27FC236}">
                <a16:creationId xmlns:a16="http://schemas.microsoft.com/office/drawing/2014/main" id="{C3D42B27-D2EF-4252-A0A2-3D7C9DA743FB}"/>
              </a:ext>
            </a:extLst>
          </p:cNvPr>
          <p:cNvSpPr/>
          <p:nvPr/>
        </p:nvSpPr>
        <p:spPr>
          <a:xfrm>
            <a:off x="9625004" y="5523047"/>
            <a:ext cx="755793" cy="271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AAEB220-0BE1-43A7-83F7-6A7E4E7CEF69}"/>
              </a:ext>
            </a:extLst>
          </p:cNvPr>
          <p:cNvSpPr/>
          <p:nvPr/>
        </p:nvSpPr>
        <p:spPr>
          <a:xfrm>
            <a:off x="10568186" y="5566471"/>
            <a:ext cx="133350" cy="2710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E718D4B0-2B0F-40B4-8653-98B5661DC724}"/>
              </a:ext>
            </a:extLst>
          </p:cNvPr>
          <p:cNvSpPr/>
          <p:nvPr/>
        </p:nvSpPr>
        <p:spPr>
          <a:xfrm>
            <a:off x="10835924" y="5379745"/>
            <a:ext cx="133350" cy="4646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223A18AC-17F0-45E0-8DE3-86712CC95D9E}"/>
              </a:ext>
            </a:extLst>
          </p:cNvPr>
          <p:cNvCxnSpPr>
            <a:cxnSpLocks/>
          </p:cNvCxnSpPr>
          <p:nvPr/>
        </p:nvCxnSpPr>
        <p:spPr>
          <a:xfrm>
            <a:off x="10484186" y="5841494"/>
            <a:ext cx="555976" cy="5738"/>
          </a:xfrm>
          <a:prstGeom prst="line">
            <a:avLst/>
          </a:prstGeom>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C5C5C0D2-00FB-4B21-9A6E-41A6AAFCAAC2}"/>
              </a:ext>
            </a:extLst>
          </p:cNvPr>
          <p:cNvSpPr/>
          <p:nvPr/>
        </p:nvSpPr>
        <p:spPr>
          <a:xfrm>
            <a:off x="11763524" y="5525878"/>
            <a:ext cx="187761" cy="20133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A5CDE242-7347-4128-88E3-B45419358CF6}"/>
              </a:ext>
            </a:extLst>
          </p:cNvPr>
          <p:cNvSpPr txBox="1"/>
          <p:nvPr/>
        </p:nvSpPr>
        <p:spPr>
          <a:xfrm>
            <a:off x="11170850" y="5466135"/>
            <a:ext cx="461986" cy="369332"/>
          </a:xfrm>
          <a:prstGeom prst="rect">
            <a:avLst/>
          </a:prstGeom>
          <a:noFill/>
        </p:spPr>
        <p:txBody>
          <a:bodyPr wrap="none" rtlCol="0">
            <a:spAutoFit/>
          </a:bodyPr>
          <a:lstStyle/>
          <a:p>
            <a:r>
              <a:rPr lang="en-IN" dirty="0">
                <a:latin typeface="Abadi Extra Light" panose="020B0204020104020204" pitchFamily="34" charset="0"/>
              </a:rPr>
              <a:t>OR</a:t>
            </a:r>
          </a:p>
        </p:txBody>
      </p:sp>
    </p:spTree>
    <p:custDataLst>
      <p:tags r:id="rId1"/>
    </p:custDataLst>
    <p:extLst>
      <p:ext uri="{BB962C8B-B14F-4D97-AF65-F5344CB8AC3E}">
        <p14:creationId xmlns:p14="http://schemas.microsoft.com/office/powerpoint/2010/main" val="1616238302"/>
      </p:ext>
    </p:extLst>
  </p:cSld>
  <p:clrMapOvr>
    <a:masterClrMapping/>
  </p:clrMapOvr>
  <mc:AlternateContent xmlns:mc="http://schemas.openxmlformats.org/markup-compatibility/2006" xmlns:p14="http://schemas.microsoft.com/office/powerpoint/2010/main">
    <mc:Choice Requires="p14">
      <p:transition spd="slow" p14:dur="2000" advTm="414265"/>
    </mc:Choice>
    <mc:Fallback xmlns="">
      <p:transition spd="slow" advTm="4142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xEl>
                                              <p:pRg st="4" end="4"/>
                                            </p:txEl>
                                          </p:spTgt>
                                        </p:tgtEl>
                                        <p:attrNameLst>
                                          <p:attrName>style.visibility</p:attrName>
                                        </p:attrNameLst>
                                      </p:cBhvr>
                                      <p:to>
                                        <p:strVal val="visible"/>
                                      </p:to>
                                    </p:set>
                                    <p:animEffect transition="in" filter="wipe(down)">
                                      <p:cBhvr>
                                        <p:cTn id="7" dur="500"/>
                                        <p:tgtEl>
                                          <p:spTgt spid="4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7">
                                            <p:txEl>
                                              <p:pRg st="5" end="5"/>
                                            </p:txEl>
                                          </p:spTgt>
                                        </p:tgtEl>
                                        <p:attrNameLst>
                                          <p:attrName>style.visibility</p:attrName>
                                        </p:attrNameLst>
                                      </p:cBhvr>
                                      <p:to>
                                        <p:strVal val="visible"/>
                                      </p:to>
                                    </p:set>
                                    <p:animEffect transition="in" filter="wipe(down)">
                                      <p:cBhvr>
                                        <p:cTn id="12" dur="500"/>
                                        <p:tgtEl>
                                          <p:spTgt spid="4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7">
                                            <p:txEl>
                                              <p:pRg st="6" end="6"/>
                                            </p:txEl>
                                          </p:spTgt>
                                        </p:tgtEl>
                                        <p:attrNameLst>
                                          <p:attrName>style.visibility</p:attrName>
                                        </p:attrNameLst>
                                      </p:cBhvr>
                                      <p:to>
                                        <p:strVal val="visible"/>
                                      </p:to>
                                    </p:set>
                                    <p:animEffect transition="in" filter="wipe(down)">
                                      <p:cBhvr>
                                        <p:cTn id="17" dur="500"/>
                                        <p:tgtEl>
                                          <p:spTgt spid="4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7">
                                            <p:txEl>
                                              <p:pRg st="7" end="7"/>
                                            </p:txEl>
                                          </p:spTgt>
                                        </p:tgtEl>
                                        <p:attrNameLst>
                                          <p:attrName>style.visibility</p:attrName>
                                        </p:attrNameLst>
                                      </p:cBhvr>
                                      <p:to>
                                        <p:strVal val="visible"/>
                                      </p:to>
                                    </p:set>
                                    <p:animEffect transition="in" filter="wipe(down)">
                                      <p:cBhvr>
                                        <p:cTn id="22" dur="500"/>
                                        <p:tgtEl>
                                          <p:spTgt spid="47">
                                            <p:txEl>
                                              <p:pRg st="7" end="7"/>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47">
                                            <p:txEl>
                                              <p:pRg st="8" end="8"/>
                                            </p:txEl>
                                          </p:spTgt>
                                        </p:tgtEl>
                                        <p:attrNameLst>
                                          <p:attrName>style.visibility</p:attrName>
                                        </p:attrNameLst>
                                      </p:cBhvr>
                                      <p:to>
                                        <p:strVal val="visible"/>
                                      </p:to>
                                    </p:set>
                                    <p:animEffect transition="in" filter="wipe(down)">
                                      <p:cBhvr>
                                        <p:cTn id="25" dur="500"/>
                                        <p:tgtEl>
                                          <p:spTgt spid="47">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100"/>
                                        </p:tgtEl>
                                        <p:attrNameLst>
                                          <p:attrName>style.visibility</p:attrName>
                                        </p:attrNameLst>
                                      </p:cBhvr>
                                      <p:to>
                                        <p:strVal val="visible"/>
                                      </p:to>
                                    </p:set>
                                    <p:animEffect transition="in" filter="wipe(down)">
                                      <p:cBhvr>
                                        <p:cTn id="30" dur="500"/>
                                        <p:tgtEl>
                                          <p:spTgt spid="410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7">
                                            <p:txEl>
                                              <p:pRg st="10" end="10"/>
                                            </p:txEl>
                                          </p:spTgt>
                                        </p:tgtEl>
                                        <p:attrNameLst>
                                          <p:attrName>style.visibility</p:attrName>
                                        </p:attrNameLst>
                                      </p:cBhvr>
                                      <p:to>
                                        <p:strVal val="visible"/>
                                      </p:to>
                                    </p:set>
                                    <p:animEffect transition="in" filter="wipe(down)">
                                      <p:cBhvr>
                                        <p:cTn id="35" dur="500"/>
                                        <p:tgtEl>
                                          <p:spTgt spid="47">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47">
                                            <p:txEl>
                                              <p:pRg st="11" end="11"/>
                                            </p:txEl>
                                          </p:spTgt>
                                        </p:tgtEl>
                                        <p:attrNameLst>
                                          <p:attrName>style.visibility</p:attrName>
                                        </p:attrNameLst>
                                      </p:cBhvr>
                                      <p:to>
                                        <p:strVal val="visible"/>
                                      </p:to>
                                    </p:set>
                                    <p:animEffect transition="in" filter="wipe(down)">
                                      <p:cBhvr>
                                        <p:cTn id="45" dur="500"/>
                                        <p:tgtEl>
                                          <p:spTgt spid="47">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down)">
                                      <p:cBhvr>
                                        <p:cTn id="50" dur="500"/>
                                        <p:tgtEl>
                                          <p:spTgt spid="3"/>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down)">
                                      <p:cBhvr>
                                        <p:cTn id="53" dur="500"/>
                                        <p:tgtEl>
                                          <p:spTgt spid="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down)">
                                      <p:cBhvr>
                                        <p:cTn id="56" dur="500"/>
                                        <p:tgtEl>
                                          <p:spTgt spid="2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500"/>
                                        <p:tgtEl>
                                          <p:spTgt spid="2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down)">
                                      <p:cBhvr>
                                        <p:cTn id="62" dur="500"/>
                                        <p:tgtEl>
                                          <p:spTgt spid="2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500"/>
                                        <p:tgtEl>
                                          <p:spTgt spid="29"/>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wipe(down)">
                                      <p:cBhvr>
                                        <p:cTn id="68" dur="500"/>
                                        <p:tgtEl>
                                          <p:spTgt spid="3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down)">
                                      <p:cBhvr>
                                        <p:cTn id="71" dur="500"/>
                                        <p:tgtEl>
                                          <p:spTgt spid="31"/>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down)">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47">
                                            <p:txEl>
                                              <p:pRg st="12" end="12"/>
                                            </p:txEl>
                                          </p:spTgt>
                                        </p:tgtEl>
                                        <p:attrNameLst>
                                          <p:attrName>style.visibility</p:attrName>
                                        </p:attrNameLst>
                                      </p:cBhvr>
                                      <p:to>
                                        <p:strVal val="visible"/>
                                      </p:to>
                                    </p:set>
                                    <p:animEffect transition="in" filter="wipe(down)">
                                      <p:cBhvr>
                                        <p:cTn id="79" dur="500"/>
                                        <p:tgtEl>
                                          <p:spTgt spid="47">
                                            <p:txEl>
                                              <p:pRg st="12" end="12"/>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wipe(down)">
                                      <p:cBhvr>
                                        <p:cTn id="84" dur="500"/>
                                        <p:tgtEl>
                                          <p:spTgt spid="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wipe(down)">
                                      <p:cBhvr>
                                        <p:cTn id="87" dur="500"/>
                                        <p:tgtEl>
                                          <p:spTgt spid="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down)">
                                      <p:cBhvr>
                                        <p:cTn id="90" dur="500"/>
                                        <p:tgtEl>
                                          <p:spTgt spid="36"/>
                                        </p:tgtEl>
                                      </p:cBhvr>
                                    </p:animEffect>
                                  </p:childTnLst>
                                </p:cTn>
                              </p:par>
                              <p:par>
                                <p:cTn id="91" presetID="2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wipe(down)">
                                      <p:cBhvr>
                                        <p:cTn id="93" dur="500"/>
                                        <p:tgtEl>
                                          <p:spTgt spid="34"/>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wipe(down)">
                                      <p:cBhvr>
                                        <p:cTn id="96" dur="500"/>
                                        <p:tgtEl>
                                          <p:spTgt spid="40"/>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wipe(down)">
                                      <p:cBhvr>
                                        <p:cTn id="9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6" grpId="0" animBg="1"/>
      <p:bldP spid="27" grpId="0" animBg="1"/>
      <p:bldP spid="28" grpId="0" animBg="1"/>
      <p:bldP spid="29" grpId="0" animBg="1"/>
      <p:bldP spid="30" grpId="0" animBg="1"/>
      <p:bldP spid="31" grpId="0" animBg="1"/>
      <p:bldP spid="32" grpId="0" animBg="1"/>
      <p:bldP spid="33" grpId="0" animBg="1"/>
      <p:bldP spid="5" grpId="0" animBg="1"/>
      <p:bldP spid="6" grpId="0" animBg="1"/>
      <p:bldP spid="36" grpId="0" animBg="1"/>
      <p:bldP spid="40" grpId="0" animBg="1"/>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335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39A7A-7ADF-4B0F-AC55-6C18DE5C3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242084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D40E-92D4-4F1B-A3BF-8AC945A42962}"/>
              </a:ext>
            </a:extLst>
          </p:cNvPr>
          <p:cNvSpPr>
            <a:spLocks noGrp="1"/>
          </p:cNvSpPr>
          <p:nvPr>
            <p:ph type="title"/>
          </p:nvPr>
        </p:nvSpPr>
        <p:spPr>
          <a:xfrm>
            <a:off x="523407" y="320155"/>
            <a:ext cx="10515600" cy="1325563"/>
          </a:xfrm>
        </p:spPr>
        <p:txBody>
          <a:bodyPr/>
          <a:lstStyle/>
          <a:p>
            <a:r>
              <a:rPr lang="en-IN" b="1" dirty="0">
                <a:solidFill>
                  <a:srgbClr val="C00000"/>
                </a:solidFill>
              </a:rPr>
              <a:t>Decision Tree Classification Algorithm</a:t>
            </a:r>
          </a:p>
        </p:txBody>
      </p:sp>
      <p:sp>
        <p:nvSpPr>
          <p:cNvPr id="3" name="Content Placeholder 2">
            <a:extLst>
              <a:ext uri="{FF2B5EF4-FFF2-40B4-BE49-F238E27FC236}">
                <a16:creationId xmlns:a16="http://schemas.microsoft.com/office/drawing/2014/main" id="{017C790A-863F-409E-BB03-556C58C5B7BC}"/>
              </a:ext>
            </a:extLst>
          </p:cNvPr>
          <p:cNvSpPr>
            <a:spLocks noGrp="1"/>
          </p:cNvSpPr>
          <p:nvPr>
            <p:ph idx="1"/>
          </p:nvPr>
        </p:nvSpPr>
        <p:spPr>
          <a:xfrm>
            <a:off x="523407" y="1360904"/>
            <a:ext cx="11145186" cy="4515239"/>
          </a:xfrm>
        </p:spPr>
        <p:txBody>
          <a:bodyPr>
            <a:noAutofit/>
          </a:bodyPr>
          <a:lstStyle/>
          <a:p>
            <a:pPr algn="just">
              <a:lnSpc>
                <a:spcPct val="150000"/>
              </a:lnSpc>
            </a:pPr>
            <a:r>
              <a:rPr lang="en-US" dirty="0">
                <a:solidFill>
                  <a:srgbClr val="002060"/>
                </a:solidFill>
              </a:rPr>
              <a:t>In a Decision tree, there are two nodes, which are the </a:t>
            </a:r>
            <a:r>
              <a:rPr lang="en-US" b="1" dirty="0">
                <a:solidFill>
                  <a:srgbClr val="002060"/>
                </a:solidFill>
              </a:rPr>
              <a:t>Decision Node</a:t>
            </a:r>
            <a:r>
              <a:rPr lang="en-US" dirty="0">
                <a:solidFill>
                  <a:srgbClr val="002060"/>
                </a:solidFill>
              </a:rPr>
              <a:t> and</a:t>
            </a:r>
            <a:r>
              <a:rPr lang="en-US" b="1" dirty="0">
                <a:solidFill>
                  <a:srgbClr val="002060"/>
                </a:solidFill>
              </a:rPr>
              <a:t> Leaf Node.</a:t>
            </a:r>
            <a:r>
              <a:rPr lang="en-US" dirty="0">
                <a:solidFill>
                  <a:srgbClr val="002060"/>
                </a:solidFill>
              </a:rPr>
              <a:t> </a:t>
            </a:r>
          </a:p>
          <a:p>
            <a:pPr algn="just">
              <a:lnSpc>
                <a:spcPct val="150000"/>
              </a:lnSpc>
            </a:pPr>
            <a:r>
              <a:rPr lang="en-US" dirty="0">
                <a:solidFill>
                  <a:srgbClr val="002060"/>
                </a:solidFill>
              </a:rPr>
              <a:t>Decision nodes are used to make any decision and have multiple branches, whereas Leaf nodes are the output of those decisions and do not contain any further branches.</a:t>
            </a:r>
          </a:p>
          <a:p>
            <a:pPr algn="just">
              <a:lnSpc>
                <a:spcPct val="150000"/>
              </a:lnSpc>
            </a:pPr>
            <a:r>
              <a:rPr lang="en-US" dirty="0">
                <a:solidFill>
                  <a:srgbClr val="002060"/>
                </a:solidFill>
              </a:rPr>
              <a:t>The decisions or the test are performed on the basis of features of the given dataset.</a:t>
            </a:r>
          </a:p>
        </p:txBody>
      </p:sp>
    </p:spTree>
    <p:extLst>
      <p:ext uri="{BB962C8B-B14F-4D97-AF65-F5344CB8AC3E}">
        <p14:creationId xmlns:p14="http://schemas.microsoft.com/office/powerpoint/2010/main" val="211276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2010B-A3B7-418F-B3DB-EF21E2A48360}"/>
              </a:ext>
            </a:extLst>
          </p:cNvPr>
          <p:cNvPicPr>
            <a:picLocks noChangeAspect="1"/>
          </p:cNvPicPr>
          <p:nvPr/>
        </p:nvPicPr>
        <p:blipFill rotWithShape="1">
          <a:blip r:embed="rId2">
            <a:extLst>
              <a:ext uri="{28A0092B-C50C-407E-A947-70E740481C1C}">
                <a14:useLocalDpi xmlns:a14="http://schemas.microsoft.com/office/drawing/2010/main" val="0"/>
              </a:ext>
            </a:extLst>
          </a:blip>
          <a:srcRect b="9707"/>
          <a:stretch/>
        </p:blipFill>
        <p:spPr>
          <a:xfrm>
            <a:off x="0" y="1673"/>
            <a:ext cx="12192000" cy="6189265"/>
          </a:xfrm>
          <a:prstGeom prst="rect">
            <a:avLst/>
          </a:prstGeom>
        </p:spPr>
      </p:pic>
    </p:spTree>
    <p:extLst>
      <p:ext uri="{BB962C8B-B14F-4D97-AF65-F5344CB8AC3E}">
        <p14:creationId xmlns:p14="http://schemas.microsoft.com/office/powerpoint/2010/main" val="4213007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3CFAF-CD5B-4380-AC50-9FFCFF747106}"/>
              </a:ext>
            </a:extLst>
          </p:cNvPr>
          <p:cNvPicPr>
            <a:picLocks noChangeAspect="1"/>
          </p:cNvPicPr>
          <p:nvPr/>
        </p:nvPicPr>
        <p:blipFill rotWithShape="1">
          <a:blip r:embed="rId2">
            <a:extLst>
              <a:ext uri="{28A0092B-C50C-407E-A947-70E740481C1C}">
                <a14:useLocalDpi xmlns:a14="http://schemas.microsoft.com/office/drawing/2010/main" val="0"/>
              </a:ext>
            </a:extLst>
          </a:blip>
          <a:srcRect b="9926"/>
          <a:stretch/>
        </p:blipFill>
        <p:spPr>
          <a:xfrm>
            <a:off x="0" y="1673"/>
            <a:ext cx="12192000" cy="6174275"/>
          </a:xfrm>
          <a:prstGeom prst="rect">
            <a:avLst/>
          </a:prstGeom>
        </p:spPr>
      </p:pic>
    </p:spTree>
    <p:extLst>
      <p:ext uri="{BB962C8B-B14F-4D97-AF65-F5344CB8AC3E}">
        <p14:creationId xmlns:p14="http://schemas.microsoft.com/office/powerpoint/2010/main" val="3178050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CC3DC1-6AAA-4EFC-BDF9-C2C5BF7C1560}"/>
              </a:ext>
            </a:extLst>
          </p:cNvPr>
          <p:cNvPicPr>
            <a:picLocks noChangeAspect="1"/>
          </p:cNvPicPr>
          <p:nvPr/>
        </p:nvPicPr>
        <p:blipFill rotWithShape="1">
          <a:blip r:embed="rId2">
            <a:extLst>
              <a:ext uri="{28A0092B-C50C-407E-A947-70E740481C1C}">
                <a14:useLocalDpi xmlns:a14="http://schemas.microsoft.com/office/drawing/2010/main" val="0"/>
              </a:ext>
            </a:extLst>
          </a:blip>
          <a:srcRect b="9489"/>
          <a:stretch/>
        </p:blipFill>
        <p:spPr>
          <a:xfrm>
            <a:off x="0" y="1673"/>
            <a:ext cx="12192000" cy="6204255"/>
          </a:xfrm>
          <a:prstGeom prst="rect">
            <a:avLst/>
          </a:prstGeom>
        </p:spPr>
      </p:pic>
    </p:spTree>
    <p:extLst>
      <p:ext uri="{BB962C8B-B14F-4D97-AF65-F5344CB8AC3E}">
        <p14:creationId xmlns:p14="http://schemas.microsoft.com/office/powerpoint/2010/main" val="3127063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01CD7A-2E43-45A1-87E8-DC2266F8C77D}"/>
              </a:ext>
            </a:extLst>
          </p:cNvPr>
          <p:cNvPicPr>
            <a:picLocks noChangeAspect="1"/>
          </p:cNvPicPr>
          <p:nvPr/>
        </p:nvPicPr>
        <p:blipFill rotWithShape="1">
          <a:blip r:embed="rId2">
            <a:extLst>
              <a:ext uri="{28A0092B-C50C-407E-A947-70E740481C1C}">
                <a14:useLocalDpi xmlns:a14="http://schemas.microsoft.com/office/drawing/2010/main" val="0"/>
              </a:ext>
            </a:extLst>
          </a:blip>
          <a:srcRect b="9707"/>
          <a:stretch/>
        </p:blipFill>
        <p:spPr>
          <a:xfrm>
            <a:off x="0" y="1673"/>
            <a:ext cx="12192000" cy="6189265"/>
          </a:xfrm>
          <a:prstGeom prst="rect">
            <a:avLst/>
          </a:prstGeom>
        </p:spPr>
      </p:pic>
    </p:spTree>
    <p:extLst>
      <p:ext uri="{BB962C8B-B14F-4D97-AF65-F5344CB8AC3E}">
        <p14:creationId xmlns:p14="http://schemas.microsoft.com/office/powerpoint/2010/main" val="3052857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DE96B-E838-43C9-9390-7CD960637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67192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43ACC-59BE-4A64-95FF-EA38155D2FF1}"/>
              </a:ext>
            </a:extLst>
          </p:cNvPr>
          <p:cNvPicPr>
            <a:picLocks noChangeAspect="1"/>
          </p:cNvPicPr>
          <p:nvPr/>
        </p:nvPicPr>
        <p:blipFill rotWithShape="1">
          <a:blip r:embed="rId2">
            <a:extLst>
              <a:ext uri="{28A0092B-C50C-407E-A947-70E740481C1C}">
                <a14:useLocalDpi xmlns:a14="http://schemas.microsoft.com/office/drawing/2010/main" val="0"/>
              </a:ext>
            </a:extLst>
          </a:blip>
          <a:srcRect b="4240"/>
          <a:stretch/>
        </p:blipFill>
        <p:spPr>
          <a:xfrm>
            <a:off x="0" y="-28307"/>
            <a:ext cx="12192000" cy="6564019"/>
          </a:xfrm>
          <a:prstGeom prst="rect">
            <a:avLst/>
          </a:prstGeom>
        </p:spPr>
      </p:pic>
      <p:pic>
        <p:nvPicPr>
          <p:cNvPr id="4" name="Picture 3">
            <a:extLst>
              <a:ext uri="{FF2B5EF4-FFF2-40B4-BE49-F238E27FC236}">
                <a16:creationId xmlns:a16="http://schemas.microsoft.com/office/drawing/2014/main" id="{6784D59D-518E-42E8-B63B-A8F37BF3FB59}"/>
              </a:ext>
            </a:extLst>
          </p:cNvPr>
          <p:cNvPicPr>
            <a:picLocks noChangeAspect="1"/>
          </p:cNvPicPr>
          <p:nvPr/>
        </p:nvPicPr>
        <p:blipFill rotWithShape="1">
          <a:blip r:embed="rId2">
            <a:extLst>
              <a:ext uri="{28A0092B-C50C-407E-A947-70E740481C1C}">
                <a14:useLocalDpi xmlns:a14="http://schemas.microsoft.com/office/drawing/2010/main" val="0"/>
              </a:ext>
            </a:extLst>
          </a:blip>
          <a:srcRect l="60840" t="54829" b="21990"/>
          <a:stretch/>
        </p:blipFill>
        <p:spPr>
          <a:xfrm>
            <a:off x="7417633" y="4976735"/>
            <a:ext cx="4774367" cy="1588957"/>
          </a:xfrm>
          <a:prstGeom prst="rect">
            <a:avLst/>
          </a:prstGeom>
        </p:spPr>
      </p:pic>
      <p:grpSp>
        <p:nvGrpSpPr>
          <p:cNvPr id="10" name="Group 9">
            <a:extLst>
              <a:ext uri="{FF2B5EF4-FFF2-40B4-BE49-F238E27FC236}">
                <a16:creationId xmlns:a16="http://schemas.microsoft.com/office/drawing/2014/main" id="{C98B39CD-7A55-4B1C-904E-E871E3EDA11F}"/>
              </a:ext>
            </a:extLst>
          </p:cNvPr>
          <p:cNvGrpSpPr/>
          <p:nvPr/>
        </p:nvGrpSpPr>
        <p:grpSpPr>
          <a:xfrm>
            <a:off x="0" y="-58287"/>
            <a:ext cx="12192000" cy="6593999"/>
            <a:chOff x="0" y="-58287"/>
            <a:chExt cx="12192000" cy="6593999"/>
          </a:xfrm>
        </p:grpSpPr>
        <p:pic>
          <p:nvPicPr>
            <p:cNvPr id="8" name="Picture 7">
              <a:extLst>
                <a:ext uri="{FF2B5EF4-FFF2-40B4-BE49-F238E27FC236}">
                  <a16:creationId xmlns:a16="http://schemas.microsoft.com/office/drawing/2014/main" id="{90A94D64-49DD-4B39-9CD8-218448D08976}"/>
                </a:ext>
              </a:extLst>
            </p:cNvPr>
            <p:cNvPicPr>
              <a:picLocks noChangeAspect="1"/>
            </p:cNvPicPr>
            <p:nvPr/>
          </p:nvPicPr>
          <p:blipFill rotWithShape="1">
            <a:blip r:embed="rId2">
              <a:extLst>
                <a:ext uri="{28A0092B-C50C-407E-A947-70E740481C1C}">
                  <a14:useLocalDpi xmlns:a14="http://schemas.microsoft.com/office/drawing/2010/main" val="0"/>
                </a:ext>
              </a:extLst>
            </a:blip>
            <a:srcRect b="4240"/>
            <a:stretch/>
          </p:blipFill>
          <p:spPr>
            <a:xfrm>
              <a:off x="0" y="-58287"/>
              <a:ext cx="12192000" cy="6564019"/>
            </a:xfrm>
            <a:prstGeom prst="rect">
              <a:avLst/>
            </a:prstGeom>
          </p:spPr>
        </p:pic>
        <p:pic>
          <p:nvPicPr>
            <p:cNvPr id="9" name="Picture 8">
              <a:extLst>
                <a:ext uri="{FF2B5EF4-FFF2-40B4-BE49-F238E27FC236}">
                  <a16:creationId xmlns:a16="http://schemas.microsoft.com/office/drawing/2014/main" id="{45DBD3C3-0F51-4E68-8C30-FA600E46A3DE}"/>
                </a:ext>
              </a:extLst>
            </p:cNvPr>
            <p:cNvPicPr>
              <a:picLocks noChangeAspect="1"/>
            </p:cNvPicPr>
            <p:nvPr/>
          </p:nvPicPr>
          <p:blipFill rotWithShape="1">
            <a:blip r:embed="rId2">
              <a:extLst>
                <a:ext uri="{28A0092B-C50C-407E-A947-70E740481C1C}">
                  <a14:useLocalDpi xmlns:a14="http://schemas.microsoft.com/office/drawing/2010/main" val="0"/>
                </a:ext>
              </a:extLst>
            </a:blip>
            <a:srcRect l="60840" t="54829" b="21990"/>
            <a:stretch/>
          </p:blipFill>
          <p:spPr>
            <a:xfrm>
              <a:off x="7417633" y="4946755"/>
              <a:ext cx="4774367" cy="1588957"/>
            </a:xfrm>
            <a:prstGeom prst="rect">
              <a:avLst/>
            </a:prstGeom>
          </p:spPr>
        </p:pic>
      </p:grpSp>
    </p:spTree>
    <p:extLst>
      <p:ext uri="{BB962C8B-B14F-4D97-AF65-F5344CB8AC3E}">
        <p14:creationId xmlns:p14="http://schemas.microsoft.com/office/powerpoint/2010/main" val="1483785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32C7BD-D08A-4241-AC91-E92F440625A6}"/>
              </a:ext>
            </a:extLst>
          </p:cNvPr>
          <p:cNvPicPr>
            <a:picLocks noChangeAspect="1"/>
          </p:cNvPicPr>
          <p:nvPr/>
        </p:nvPicPr>
        <p:blipFill rotWithShape="1">
          <a:blip r:embed="rId2">
            <a:extLst>
              <a:ext uri="{28A0092B-C50C-407E-A947-70E740481C1C}">
                <a14:useLocalDpi xmlns:a14="http://schemas.microsoft.com/office/drawing/2010/main" val="0"/>
              </a:ext>
            </a:extLst>
          </a:blip>
          <a:srcRect b="4458"/>
          <a:stretch/>
        </p:blipFill>
        <p:spPr>
          <a:xfrm>
            <a:off x="0" y="1673"/>
            <a:ext cx="12192000" cy="6549029"/>
          </a:xfrm>
          <a:prstGeom prst="rect">
            <a:avLst/>
          </a:prstGeom>
        </p:spPr>
      </p:pic>
      <p:pic>
        <p:nvPicPr>
          <p:cNvPr id="6" name="Picture 5">
            <a:extLst>
              <a:ext uri="{FF2B5EF4-FFF2-40B4-BE49-F238E27FC236}">
                <a16:creationId xmlns:a16="http://schemas.microsoft.com/office/drawing/2014/main" id="{F9606928-06D7-4A2B-9787-3C2248608A9F}"/>
              </a:ext>
            </a:extLst>
          </p:cNvPr>
          <p:cNvPicPr>
            <a:picLocks noChangeAspect="1"/>
          </p:cNvPicPr>
          <p:nvPr/>
        </p:nvPicPr>
        <p:blipFill rotWithShape="1">
          <a:blip r:embed="rId2">
            <a:extLst>
              <a:ext uri="{28A0092B-C50C-407E-A947-70E740481C1C}">
                <a14:useLocalDpi xmlns:a14="http://schemas.microsoft.com/office/drawing/2010/main" val="0"/>
              </a:ext>
            </a:extLst>
          </a:blip>
          <a:srcRect l="56045" t="58110" r="7561" b="33580"/>
          <a:stretch/>
        </p:blipFill>
        <p:spPr>
          <a:xfrm>
            <a:off x="7754911" y="6100998"/>
            <a:ext cx="4437089" cy="569626"/>
          </a:xfrm>
          <a:prstGeom prst="rect">
            <a:avLst/>
          </a:prstGeom>
        </p:spPr>
      </p:pic>
    </p:spTree>
    <p:extLst>
      <p:ext uri="{BB962C8B-B14F-4D97-AF65-F5344CB8AC3E}">
        <p14:creationId xmlns:p14="http://schemas.microsoft.com/office/powerpoint/2010/main" val="2228130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B779926-A499-425F-B29D-3B2F82A62BBE}"/>
              </a:ext>
            </a:extLst>
          </p:cNvPr>
          <p:cNvGrpSpPr/>
          <p:nvPr/>
        </p:nvGrpSpPr>
        <p:grpSpPr>
          <a:xfrm>
            <a:off x="0" y="1673"/>
            <a:ext cx="12067082" cy="6716419"/>
            <a:chOff x="0" y="1673"/>
            <a:chExt cx="12067082" cy="6716419"/>
          </a:xfrm>
        </p:grpSpPr>
        <p:pic>
          <p:nvPicPr>
            <p:cNvPr id="3" name="Picture 2">
              <a:extLst>
                <a:ext uri="{FF2B5EF4-FFF2-40B4-BE49-F238E27FC236}">
                  <a16:creationId xmlns:a16="http://schemas.microsoft.com/office/drawing/2014/main" id="{97A05756-F093-47AA-A36D-BE992BA1A088}"/>
                </a:ext>
              </a:extLst>
            </p:cNvPr>
            <p:cNvPicPr>
              <a:picLocks noChangeAspect="1"/>
            </p:cNvPicPr>
            <p:nvPr/>
          </p:nvPicPr>
          <p:blipFill rotWithShape="1">
            <a:blip r:embed="rId2">
              <a:extLst>
                <a:ext uri="{28A0092B-C50C-407E-A947-70E740481C1C}">
                  <a14:useLocalDpi xmlns:a14="http://schemas.microsoft.com/office/drawing/2010/main" val="0"/>
                </a:ext>
              </a:extLst>
            </a:blip>
            <a:srcRect r="1024" b="4240"/>
            <a:stretch/>
          </p:blipFill>
          <p:spPr>
            <a:xfrm>
              <a:off x="0" y="1673"/>
              <a:ext cx="12067082" cy="6564019"/>
            </a:xfrm>
            <a:prstGeom prst="rect">
              <a:avLst/>
            </a:prstGeom>
          </p:spPr>
        </p:pic>
        <p:pic>
          <p:nvPicPr>
            <p:cNvPr id="4" name="Picture 3">
              <a:extLst>
                <a:ext uri="{FF2B5EF4-FFF2-40B4-BE49-F238E27FC236}">
                  <a16:creationId xmlns:a16="http://schemas.microsoft.com/office/drawing/2014/main" id="{65F7853D-5949-44DE-9FE3-8B51617D73B0}"/>
                </a:ext>
              </a:extLst>
            </p:cNvPr>
            <p:cNvPicPr>
              <a:picLocks noChangeAspect="1"/>
            </p:cNvPicPr>
            <p:nvPr/>
          </p:nvPicPr>
          <p:blipFill rotWithShape="1">
            <a:blip r:embed="rId2">
              <a:extLst>
                <a:ext uri="{28A0092B-C50C-407E-A947-70E740481C1C}">
                  <a14:useLocalDpi xmlns:a14="http://schemas.microsoft.com/office/drawing/2010/main" val="0"/>
                </a:ext>
              </a:extLst>
            </a:blip>
            <a:srcRect l="70554" t="86538" r="14938" b="4240"/>
            <a:stretch/>
          </p:blipFill>
          <p:spPr>
            <a:xfrm>
              <a:off x="10298243" y="6086007"/>
              <a:ext cx="1768839" cy="632085"/>
            </a:xfrm>
            <a:prstGeom prst="rect">
              <a:avLst/>
            </a:prstGeom>
          </p:spPr>
        </p:pic>
      </p:grpSp>
    </p:spTree>
    <p:extLst>
      <p:ext uri="{BB962C8B-B14F-4D97-AF65-F5344CB8AC3E}">
        <p14:creationId xmlns:p14="http://schemas.microsoft.com/office/powerpoint/2010/main" val="3464066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D4B2D3-78A2-4BF4-9DCC-45701229C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418252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641E9A-8CFD-46BB-8367-FD2388767D0A}"/>
              </a:ext>
            </a:extLst>
          </p:cNvPr>
          <p:cNvPicPr>
            <a:picLocks noChangeAspect="1"/>
          </p:cNvPicPr>
          <p:nvPr/>
        </p:nvPicPr>
        <p:blipFill rotWithShape="1">
          <a:blip r:embed="rId2">
            <a:extLst>
              <a:ext uri="{28A0092B-C50C-407E-A947-70E740481C1C}">
                <a14:useLocalDpi xmlns:a14="http://schemas.microsoft.com/office/drawing/2010/main" val="0"/>
              </a:ext>
            </a:extLst>
          </a:blip>
          <a:srcRect b="9269"/>
          <a:stretch/>
        </p:blipFill>
        <p:spPr>
          <a:xfrm>
            <a:off x="0" y="1673"/>
            <a:ext cx="12192000" cy="6219245"/>
          </a:xfrm>
          <a:prstGeom prst="rect">
            <a:avLst/>
          </a:prstGeom>
        </p:spPr>
      </p:pic>
    </p:spTree>
    <p:extLst>
      <p:ext uri="{BB962C8B-B14F-4D97-AF65-F5344CB8AC3E}">
        <p14:creationId xmlns:p14="http://schemas.microsoft.com/office/powerpoint/2010/main" val="1018097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D40E-92D4-4F1B-A3BF-8AC945A42962}"/>
              </a:ext>
            </a:extLst>
          </p:cNvPr>
          <p:cNvSpPr>
            <a:spLocks noGrp="1"/>
          </p:cNvSpPr>
          <p:nvPr>
            <p:ph type="title"/>
          </p:nvPr>
        </p:nvSpPr>
        <p:spPr>
          <a:xfrm>
            <a:off x="403486" y="0"/>
            <a:ext cx="10515600" cy="1325563"/>
          </a:xfrm>
        </p:spPr>
        <p:txBody>
          <a:bodyPr/>
          <a:lstStyle/>
          <a:p>
            <a:r>
              <a:rPr lang="en-IN" b="1" dirty="0">
                <a:solidFill>
                  <a:srgbClr val="C00000"/>
                </a:solidFill>
              </a:rPr>
              <a:t>Decision Tree Classification Algorithm</a:t>
            </a:r>
          </a:p>
        </p:txBody>
      </p:sp>
      <p:sp>
        <p:nvSpPr>
          <p:cNvPr id="3" name="Content Placeholder 2">
            <a:extLst>
              <a:ext uri="{FF2B5EF4-FFF2-40B4-BE49-F238E27FC236}">
                <a16:creationId xmlns:a16="http://schemas.microsoft.com/office/drawing/2014/main" id="{017C790A-863F-409E-BB03-556C58C5B7BC}"/>
              </a:ext>
            </a:extLst>
          </p:cNvPr>
          <p:cNvSpPr>
            <a:spLocks noGrp="1"/>
          </p:cNvSpPr>
          <p:nvPr>
            <p:ph idx="1"/>
          </p:nvPr>
        </p:nvSpPr>
        <p:spPr>
          <a:xfrm>
            <a:off x="403486" y="1166558"/>
            <a:ext cx="11385028" cy="4524883"/>
          </a:xfrm>
        </p:spPr>
        <p:txBody>
          <a:bodyPr>
            <a:noAutofit/>
          </a:bodyPr>
          <a:lstStyle/>
          <a:p>
            <a:pPr algn="just">
              <a:lnSpc>
                <a:spcPct val="150000"/>
              </a:lnSpc>
            </a:pPr>
            <a:r>
              <a:rPr lang="en-US" b="1" i="1" dirty="0">
                <a:solidFill>
                  <a:srgbClr val="002060"/>
                </a:solidFill>
              </a:rPr>
              <a:t>It is a graphical representation for getting all the possible solutions to a problem/decision based on given conditions.</a:t>
            </a:r>
            <a:endParaRPr lang="en-US" dirty="0">
              <a:solidFill>
                <a:srgbClr val="002060"/>
              </a:solidFill>
            </a:endParaRPr>
          </a:p>
          <a:p>
            <a:pPr algn="just">
              <a:lnSpc>
                <a:spcPct val="150000"/>
              </a:lnSpc>
            </a:pPr>
            <a:r>
              <a:rPr lang="en-US" dirty="0">
                <a:solidFill>
                  <a:srgbClr val="002060"/>
                </a:solidFill>
              </a:rPr>
              <a:t>It is called a decision tree because, similar to a tree, it starts with the root node, which expands on further branches and constructs a tree-like structure.</a:t>
            </a:r>
          </a:p>
          <a:p>
            <a:pPr algn="just">
              <a:lnSpc>
                <a:spcPct val="150000"/>
              </a:lnSpc>
            </a:pPr>
            <a:r>
              <a:rPr lang="en-US" dirty="0">
                <a:solidFill>
                  <a:srgbClr val="002060"/>
                </a:solidFill>
              </a:rPr>
              <a:t>In order to build a tree, we use the </a:t>
            </a:r>
            <a:r>
              <a:rPr lang="en-US" b="1" dirty="0">
                <a:solidFill>
                  <a:srgbClr val="002060"/>
                </a:solidFill>
              </a:rPr>
              <a:t>CART algorithm,</a:t>
            </a:r>
            <a:r>
              <a:rPr lang="en-US" dirty="0">
                <a:solidFill>
                  <a:srgbClr val="002060"/>
                </a:solidFill>
              </a:rPr>
              <a:t> which stands for </a:t>
            </a:r>
            <a:r>
              <a:rPr lang="en-US" b="1" dirty="0">
                <a:solidFill>
                  <a:srgbClr val="002060"/>
                </a:solidFill>
              </a:rPr>
              <a:t>Classification and Regression Tree algorithm.</a:t>
            </a:r>
            <a:endParaRPr lang="en-US" dirty="0">
              <a:solidFill>
                <a:srgbClr val="002060"/>
              </a:solidFill>
            </a:endParaRPr>
          </a:p>
        </p:txBody>
      </p:sp>
    </p:spTree>
    <p:extLst>
      <p:ext uri="{BB962C8B-B14F-4D97-AF65-F5344CB8AC3E}">
        <p14:creationId xmlns:p14="http://schemas.microsoft.com/office/powerpoint/2010/main" val="5688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A1D5E-9FB7-459D-9708-696D1D266A76}"/>
              </a:ext>
            </a:extLst>
          </p:cNvPr>
          <p:cNvPicPr>
            <a:picLocks noChangeAspect="1"/>
          </p:cNvPicPr>
          <p:nvPr/>
        </p:nvPicPr>
        <p:blipFill rotWithShape="1">
          <a:blip r:embed="rId2">
            <a:extLst>
              <a:ext uri="{28A0092B-C50C-407E-A947-70E740481C1C}">
                <a14:useLocalDpi xmlns:a14="http://schemas.microsoft.com/office/drawing/2010/main" val="0"/>
              </a:ext>
            </a:extLst>
          </a:blip>
          <a:srcRect b="9051"/>
          <a:stretch/>
        </p:blipFill>
        <p:spPr>
          <a:xfrm>
            <a:off x="0" y="1673"/>
            <a:ext cx="12192000" cy="6234235"/>
          </a:xfrm>
          <a:prstGeom prst="rect">
            <a:avLst/>
          </a:prstGeom>
        </p:spPr>
      </p:pic>
    </p:spTree>
    <p:extLst>
      <p:ext uri="{BB962C8B-B14F-4D97-AF65-F5344CB8AC3E}">
        <p14:creationId xmlns:p14="http://schemas.microsoft.com/office/powerpoint/2010/main" val="379574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102AB-DFB3-4345-84ED-C11E7B2E7C4C}"/>
              </a:ext>
            </a:extLst>
          </p:cNvPr>
          <p:cNvPicPr>
            <a:picLocks noChangeAspect="1"/>
          </p:cNvPicPr>
          <p:nvPr/>
        </p:nvPicPr>
        <p:blipFill rotWithShape="1">
          <a:blip r:embed="rId2">
            <a:extLst>
              <a:ext uri="{28A0092B-C50C-407E-A947-70E740481C1C}">
                <a14:useLocalDpi xmlns:a14="http://schemas.microsoft.com/office/drawing/2010/main" val="0"/>
              </a:ext>
            </a:extLst>
          </a:blip>
          <a:srcRect b="8614"/>
          <a:stretch/>
        </p:blipFill>
        <p:spPr>
          <a:xfrm>
            <a:off x="0" y="1674"/>
            <a:ext cx="12192000" cy="6264216"/>
          </a:xfrm>
          <a:prstGeom prst="rect">
            <a:avLst/>
          </a:prstGeom>
        </p:spPr>
      </p:pic>
    </p:spTree>
    <p:extLst>
      <p:ext uri="{BB962C8B-B14F-4D97-AF65-F5344CB8AC3E}">
        <p14:creationId xmlns:p14="http://schemas.microsoft.com/office/powerpoint/2010/main" val="1425587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20AFE-CD86-4246-A34C-F771E34CDE2E}"/>
              </a:ext>
            </a:extLst>
          </p:cNvPr>
          <p:cNvPicPr>
            <a:picLocks noChangeAspect="1"/>
          </p:cNvPicPr>
          <p:nvPr/>
        </p:nvPicPr>
        <p:blipFill rotWithShape="1">
          <a:blip r:embed="rId2">
            <a:extLst>
              <a:ext uri="{28A0092B-C50C-407E-A947-70E740481C1C}">
                <a14:useLocalDpi xmlns:a14="http://schemas.microsoft.com/office/drawing/2010/main" val="0"/>
              </a:ext>
            </a:extLst>
          </a:blip>
          <a:srcRect b="8832"/>
          <a:stretch/>
        </p:blipFill>
        <p:spPr>
          <a:xfrm>
            <a:off x="0" y="1673"/>
            <a:ext cx="12192000" cy="6249225"/>
          </a:xfrm>
          <a:prstGeom prst="rect">
            <a:avLst/>
          </a:prstGeom>
        </p:spPr>
      </p:pic>
    </p:spTree>
    <p:extLst>
      <p:ext uri="{BB962C8B-B14F-4D97-AF65-F5344CB8AC3E}">
        <p14:creationId xmlns:p14="http://schemas.microsoft.com/office/powerpoint/2010/main" val="2457141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7A909-BCD4-4B1A-BC7F-3B5682A194A7}"/>
              </a:ext>
            </a:extLst>
          </p:cNvPr>
          <p:cNvPicPr>
            <a:picLocks noChangeAspect="1"/>
          </p:cNvPicPr>
          <p:nvPr/>
        </p:nvPicPr>
        <p:blipFill rotWithShape="1">
          <a:blip r:embed="rId2">
            <a:extLst>
              <a:ext uri="{28A0092B-C50C-407E-A947-70E740481C1C}">
                <a14:useLocalDpi xmlns:a14="http://schemas.microsoft.com/office/drawing/2010/main" val="0"/>
              </a:ext>
            </a:extLst>
          </a:blip>
          <a:srcRect b="8395"/>
          <a:stretch/>
        </p:blipFill>
        <p:spPr>
          <a:xfrm>
            <a:off x="0" y="1674"/>
            <a:ext cx="12192000" cy="6279206"/>
          </a:xfrm>
          <a:prstGeom prst="rect">
            <a:avLst/>
          </a:prstGeom>
        </p:spPr>
      </p:pic>
    </p:spTree>
    <p:extLst>
      <p:ext uri="{BB962C8B-B14F-4D97-AF65-F5344CB8AC3E}">
        <p14:creationId xmlns:p14="http://schemas.microsoft.com/office/powerpoint/2010/main" val="957705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677EC0-F943-4695-A4C6-BA474A575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10502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EAD69-3AF7-476B-ABA5-09A5E484DDAE}"/>
              </a:ext>
            </a:extLst>
          </p:cNvPr>
          <p:cNvPicPr>
            <a:picLocks noChangeAspect="1"/>
          </p:cNvPicPr>
          <p:nvPr/>
        </p:nvPicPr>
        <p:blipFill rotWithShape="1">
          <a:blip r:embed="rId2">
            <a:extLst>
              <a:ext uri="{28A0092B-C50C-407E-A947-70E740481C1C}">
                <a14:useLocalDpi xmlns:a14="http://schemas.microsoft.com/office/drawing/2010/main" val="0"/>
              </a:ext>
            </a:extLst>
          </a:blip>
          <a:srcRect b="9051"/>
          <a:stretch/>
        </p:blipFill>
        <p:spPr>
          <a:xfrm>
            <a:off x="0" y="1673"/>
            <a:ext cx="12192000" cy="6234235"/>
          </a:xfrm>
          <a:prstGeom prst="rect">
            <a:avLst/>
          </a:prstGeom>
        </p:spPr>
      </p:pic>
    </p:spTree>
    <p:extLst>
      <p:ext uri="{BB962C8B-B14F-4D97-AF65-F5344CB8AC3E}">
        <p14:creationId xmlns:p14="http://schemas.microsoft.com/office/powerpoint/2010/main" val="2876224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12AC2D-E8AF-44EB-BD99-12DE451E45E0}"/>
              </a:ext>
            </a:extLst>
          </p:cNvPr>
          <p:cNvPicPr>
            <a:picLocks noChangeAspect="1"/>
          </p:cNvPicPr>
          <p:nvPr/>
        </p:nvPicPr>
        <p:blipFill rotWithShape="1">
          <a:blip r:embed="rId2">
            <a:extLst>
              <a:ext uri="{28A0092B-C50C-407E-A947-70E740481C1C}">
                <a14:useLocalDpi xmlns:a14="http://schemas.microsoft.com/office/drawing/2010/main" val="0"/>
              </a:ext>
            </a:extLst>
          </a:blip>
          <a:srcRect b="9489"/>
          <a:stretch/>
        </p:blipFill>
        <p:spPr>
          <a:xfrm>
            <a:off x="0" y="1673"/>
            <a:ext cx="12192000" cy="6204255"/>
          </a:xfrm>
          <a:prstGeom prst="rect">
            <a:avLst/>
          </a:prstGeom>
        </p:spPr>
      </p:pic>
    </p:spTree>
    <p:extLst>
      <p:ext uri="{BB962C8B-B14F-4D97-AF65-F5344CB8AC3E}">
        <p14:creationId xmlns:p14="http://schemas.microsoft.com/office/powerpoint/2010/main" val="526251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AE36E-8085-4CD7-A3C5-9341613444C4}"/>
              </a:ext>
            </a:extLst>
          </p:cNvPr>
          <p:cNvPicPr>
            <a:picLocks noChangeAspect="1"/>
          </p:cNvPicPr>
          <p:nvPr/>
        </p:nvPicPr>
        <p:blipFill rotWithShape="1">
          <a:blip r:embed="rId2">
            <a:extLst>
              <a:ext uri="{28A0092B-C50C-407E-A947-70E740481C1C}">
                <a14:useLocalDpi xmlns:a14="http://schemas.microsoft.com/office/drawing/2010/main" val="0"/>
              </a:ext>
            </a:extLst>
          </a:blip>
          <a:srcRect b="10363"/>
          <a:stretch/>
        </p:blipFill>
        <p:spPr>
          <a:xfrm>
            <a:off x="0" y="1674"/>
            <a:ext cx="12192000" cy="6144294"/>
          </a:xfrm>
          <a:prstGeom prst="rect">
            <a:avLst/>
          </a:prstGeom>
        </p:spPr>
      </p:pic>
    </p:spTree>
    <p:extLst>
      <p:ext uri="{BB962C8B-B14F-4D97-AF65-F5344CB8AC3E}">
        <p14:creationId xmlns:p14="http://schemas.microsoft.com/office/powerpoint/2010/main" val="51644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390F95-75FF-4972-BC4C-7BEB5AE56C2E}"/>
              </a:ext>
            </a:extLst>
          </p:cNvPr>
          <p:cNvPicPr>
            <a:picLocks noChangeAspect="1"/>
          </p:cNvPicPr>
          <p:nvPr/>
        </p:nvPicPr>
        <p:blipFill rotWithShape="1">
          <a:blip r:embed="rId2">
            <a:extLst>
              <a:ext uri="{28A0092B-C50C-407E-A947-70E740481C1C}">
                <a14:useLocalDpi xmlns:a14="http://schemas.microsoft.com/office/drawing/2010/main" val="0"/>
              </a:ext>
            </a:extLst>
          </a:blip>
          <a:srcRect b="10582"/>
          <a:stretch/>
        </p:blipFill>
        <p:spPr>
          <a:xfrm>
            <a:off x="0" y="1674"/>
            <a:ext cx="12192000" cy="6129304"/>
          </a:xfrm>
          <a:prstGeom prst="rect">
            <a:avLst/>
          </a:prstGeom>
        </p:spPr>
      </p:pic>
    </p:spTree>
    <p:extLst>
      <p:ext uri="{BB962C8B-B14F-4D97-AF65-F5344CB8AC3E}">
        <p14:creationId xmlns:p14="http://schemas.microsoft.com/office/powerpoint/2010/main" val="40938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58961-19E6-4035-ABAB-05A71BEDED92}"/>
              </a:ext>
            </a:extLst>
          </p:cNvPr>
          <p:cNvPicPr>
            <a:picLocks noChangeAspect="1"/>
          </p:cNvPicPr>
          <p:nvPr/>
        </p:nvPicPr>
        <p:blipFill rotWithShape="1">
          <a:blip r:embed="rId2">
            <a:extLst>
              <a:ext uri="{28A0092B-C50C-407E-A947-70E740481C1C}">
                <a14:useLocalDpi xmlns:a14="http://schemas.microsoft.com/office/drawing/2010/main" val="0"/>
              </a:ext>
            </a:extLst>
          </a:blip>
          <a:srcRect b="11238"/>
          <a:stretch/>
        </p:blipFill>
        <p:spPr>
          <a:xfrm>
            <a:off x="0" y="1674"/>
            <a:ext cx="12192000" cy="6084334"/>
          </a:xfrm>
          <a:prstGeom prst="rect">
            <a:avLst/>
          </a:prstGeom>
        </p:spPr>
      </p:pic>
    </p:spTree>
    <p:extLst>
      <p:ext uri="{BB962C8B-B14F-4D97-AF65-F5344CB8AC3E}">
        <p14:creationId xmlns:p14="http://schemas.microsoft.com/office/powerpoint/2010/main" val="3395772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D40E-92D4-4F1B-A3BF-8AC945A42962}"/>
              </a:ext>
            </a:extLst>
          </p:cNvPr>
          <p:cNvSpPr>
            <a:spLocks noGrp="1"/>
          </p:cNvSpPr>
          <p:nvPr>
            <p:ph type="title"/>
          </p:nvPr>
        </p:nvSpPr>
        <p:spPr>
          <a:xfrm>
            <a:off x="403486" y="0"/>
            <a:ext cx="10515600" cy="1325563"/>
          </a:xfrm>
        </p:spPr>
        <p:txBody>
          <a:bodyPr/>
          <a:lstStyle/>
          <a:p>
            <a:r>
              <a:rPr lang="en-IN" b="1" dirty="0">
                <a:solidFill>
                  <a:srgbClr val="C00000"/>
                </a:solidFill>
              </a:rPr>
              <a:t>Decision Tree Classification Algorithm</a:t>
            </a:r>
          </a:p>
        </p:txBody>
      </p:sp>
      <p:sp>
        <p:nvSpPr>
          <p:cNvPr id="3" name="Content Placeholder 2">
            <a:extLst>
              <a:ext uri="{FF2B5EF4-FFF2-40B4-BE49-F238E27FC236}">
                <a16:creationId xmlns:a16="http://schemas.microsoft.com/office/drawing/2014/main" id="{017C790A-863F-409E-BB03-556C58C5B7BC}"/>
              </a:ext>
            </a:extLst>
          </p:cNvPr>
          <p:cNvSpPr>
            <a:spLocks noGrp="1"/>
          </p:cNvSpPr>
          <p:nvPr>
            <p:ph idx="1"/>
          </p:nvPr>
        </p:nvSpPr>
        <p:spPr>
          <a:xfrm>
            <a:off x="403486" y="836775"/>
            <a:ext cx="11498704" cy="4424773"/>
          </a:xfrm>
        </p:spPr>
        <p:txBody>
          <a:bodyPr>
            <a:noAutofit/>
          </a:bodyPr>
          <a:lstStyle/>
          <a:p>
            <a:pPr algn="just">
              <a:lnSpc>
                <a:spcPct val="150000"/>
              </a:lnSpc>
            </a:pPr>
            <a:r>
              <a:rPr lang="en-US" dirty="0"/>
              <a:t>A decision tree simply asks a question, and based on the answer (Yes/No), it further split the tree into subtrees.</a:t>
            </a:r>
          </a:p>
          <a:p>
            <a:pPr algn="just">
              <a:lnSpc>
                <a:spcPct val="150000"/>
              </a:lnSpc>
            </a:pPr>
            <a:r>
              <a:rPr lang="en-US" dirty="0"/>
              <a:t>Below diagram explains the general structure of a decision tree:</a:t>
            </a:r>
          </a:p>
        </p:txBody>
      </p:sp>
      <p:pic>
        <p:nvPicPr>
          <p:cNvPr id="1026" name="Picture 2" descr="Decision Tree Classification Algorithm">
            <a:extLst>
              <a:ext uri="{FF2B5EF4-FFF2-40B4-BE49-F238E27FC236}">
                <a16:creationId xmlns:a16="http://schemas.microsoft.com/office/drawing/2014/main" id="{AF27E97E-EEC3-42C5-900B-040C91144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304800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54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circle(in)">
                                      <p:cBhvr>
                                        <p:cTn id="1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62D2C-D592-4F53-965A-6481B9133AED}"/>
              </a:ext>
            </a:extLst>
          </p:cNvPr>
          <p:cNvPicPr>
            <a:picLocks noChangeAspect="1"/>
          </p:cNvPicPr>
          <p:nvPr/>
        </p:nvPicPr>
        <p:blipFill rotWithShape="1">
          <a:blip r:embed="rId2">
            <a:extLst>
              <a:ext uri="{28A0092B-C50C-407E-A947-70E740481C1C}">
                <a14:useLocalDpi xmlns:a14="http://schemas.microsoft.com/office/drawing/2010/main" val="0"/>
              </a:ext>
            </a:extLst>
          </a:blip>
          <a:srcRect b="10363"/>
          <a:stretch/>
        </p:blipFill>
        <p:spPr>
          <a:xfrm>
            <a:off x="0" y="1674"/>
            <a:ext cx="12192000" cy="6144294"/>
          </a:xfrm>
          <a:prstGeom prst="rect">
            <a:avLst/>
          </a:prstGeom>
        </p:spPr>
      </p:pic>
    </p:spTree>
    <p:extLst>
      <p:ext uri="{BB962C8B-B14F-4D97-AF65-F5344CB8AC3E}">
        <p14:creationId xmlns:p14="http://schemas.microsoft.com/office/powerpoint/2010/main" val="989504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715618-0E91-4012-BB90-F7EA7C57E4DC}"/>
              </a:ext>
            </a:extLst>
          </p:cNvPr>
          <p:cNvPicPr>
            <a:picLocks noChangeAspect="1"/>
          </p:cNvPicPr>
          <p:nvPr/>
        </p:nvPicPr>
        <p:blipFill rotWithShape="1">
          <a:blip r:embed="rId2">
            <a:extLst>
              <a:ext uri="{28A0092B-C50C-407E-A947-70E740481C1C}">
                <a14:useLocalDpi xmlns:a14="http://schemas.microsoft.com/office/drawing/2010/main" val="0"/>
              </a:ext>
            </a:extLst>
          </a:blip>
          <a:srcRect b="9269"/>
          <a:stretch/>
        </p:blipFill>
        <p:spPr>
          <a:xfrm>
            <a:off x="0" y="1673"/>
            <a:ext cx="12192000" cy="6219245"/>
          </a:xfrm>
          <a:prstGeom prst="rect">
            <a:avLst/>
          </a:prstGeom>
        </p:spPr>
      </p:pic>
    </p:spTree>
    <p:extLst>
      <p:ext uri="{BB962C8B-B14F-4D97-AF65-F5344CB8AC3E}">
        <p14:creationId xmlns:p14="http://schemas.microsoft.com/office/powerpoint/2010/main" val="3443088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21DB8-6343-49F4-B957-E7B2958E77B1}"/>
              </a:ext>
            </a:extLst>
          </p:cNvPr>
          <p:cNvPicPr>
            <a:picLocks noChangeAspect="1"/>
          </p:cNvPicPr>
          <p:nvPr/>
        </p:nvPicPr>
        <p:blipFill rotWithShape="1">
          <a:blip r:embed="rId2">
            <a:extLst>
              <a:ext uri="{28A0092B-C50C-407E-A947-70E740481C1C}">
                <a14:useLocalDpi xmlns:a14="http://schemas.microsoft.com/office/drawing/2010/main" val="0"/>
              </a:ext>
            </a:extLst>
          </a:blip>
          <a:srcRect b="10145"/>
          <a:stretch/>
        </p:blipFill>
        <p:spPr>
          <a:xfrm>
            <a:off x="0" y="1674"/>
            <a:ext cx="12192000" cy="6159284"/>
          </a:xfrm>
          <a:prstGeom prst="rect">
            <a:avLst/>
          </a:prstGeom>
        </p:spPr>
      </p:pic>
    </p:spTree>
    <p:extLst>
      <p:ext uri="{BB962C8B-B14F-4D97-AF65-F5344CB8AC3E}">
        <p14:creationId xmlns:p14="http://schemas.microsoft.com/office/powerpoint/2010/main" val="1834006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9B6F6B-ED1C-47DC-9826-7D504EDA1CBC}"/>
              </a:ext>
            </a:extLst>
          </p:cNvPr>
          <p:cNvPicPr>
            <a:picLocks noChangeAspect="1"/>
          </p:cNvPicPr>
          <p:nvPr/>
        </p:nvPicPr>
        <p:blipFill rotWithShape="1">
          <a:blip r:embed="rId2">
            <a:extLst>
              <a:ext uri="{28A0092B-C50C-407E-A947-70E740481C1C}">
                <a14:useLocalDpi xmlns:a14="http://schemas.microsoft.com/office/drawing/2010/main" val="0"/>
              </a:ext>
            </a:extLst>
          </a:blip>
          <a:srcRect b="11675"/>
          <a:stretch/>
        </p:blipFill>
        <p:spPr>
          <a:xfrm>
            <a:off x="0" y="1673"/>
            <a:ext cx="12192000" cy="6054353"/>
          </a:xfrm>
          <a:prstGeom prst="rect">
            <a:avLst/>
          </a:prstGeom>
        </p:spPr>
      </p:pic>
    </p:spTree>
    <p:extLst>
      <p:ext uri="{BB962C8B-B14F-4D97-AF65-F5344CB8AC3E}">
        <p14:creationId xmlns:p14="http://schemas.microsoft.com/office/powerpoint/2010/main" val="2260861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59EC39-6C56-4B0E-B86C-9CB44D6A2E23}"/>
              </a:ext>
            </a:extLst>
          </p:cNvPr>
          <p:cNvPicPr>
            <a:picLocks noChangeAspect="1"/>
          </p:cNvPicPr>
          <p:nvPr/>
        </p:nvPicPr>
        <p:blipFill rotWithShape="1">
          <a:blip r:embed="rId2">
            <a:extLst>
              <a:ext uri="{28A0092B-C50C-407E-A947-70E740481C1C}">
                <a14:useLocalDpi xmlns:a14="http://schemas.microsoft.com/office/drawing/2010/main" val="0"/>
              </a:ext>
            </a:extLst>
          </a:blip>
          <a:srcRect b="9926"/>
          <a:stretch/>
        </p:blipFill>
        <p:spPr>
          <a:xfrm>
            <a:off x="0" y="1673"/>
            <a:ext cx="12192000" cy="6174275"/>
          </a:xfrm>
          <a:prstGeom prst="rect">
            <a:avLst/>
          </a:prstGeom>
        </p:spPr>
      </p:pic>
    </p:spTree>
    <p:extLst>
      <p:ext uri="{BB962C8B-B14F-4D97-AF65-F5344CB8AC3E}">
        <p14:creationId xmlns:p14="http://schemas.microsoft.com/office/powerpoint/2010/main" val="158267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F371FD-EF93-4510-B558-E8D06312A906}"/>
              </a:ext>
            </a:extLst>
          </p:cNvPr>
          <p:cNvPicPr>
            <a:picLocks noChangeAspect="1"/>
          </p:cNvPicPr>
          <p:nvPr/>
        </p:nvPicPr>
        <p:blipFill rotWithShape="1">
          <a:blip r:embed="rId2">
            <a:extLst>
              <a:ext uri="{28A0092B-C50C-407E-A947-70E740481C1C}">
                <a14:useLocalDpi xmlns:a14="http://schemas.microsoft.com/office/drawing/2010/main" val="0"/>
              </a:ext>
            </a:extLst>
          </a:blip>
          <a:srcRect b="9707"/>
          <a:stretch/>
        </p:blipFill>
        <p:spPr>
          <a:xfrm>
            <a:off x="0" y="1673"/>
            <a:ext cx="12192000" cy="6189265"/>
          </a:xfrm>
          <a:prstGeom prst="rect">
            <a:avLst/>
          </a:prstGeom>
        </p:spPr>
      </p:pic>
    </p:spTree>
    <p:extLst>
      <p:ext uri="{BB962C8B-B14F-4D97-AF65-F5344CB8AC3E}">
        <p14:creationId xmlns:p14="http://schemas.microsoft.com/office/powerpoint/2010/main" val="572329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E33CCC-59C0-488A-AB13-E6EE17ADBFCC}"/>
              </a:ext>
            </a:extLst>
          </p:cNvPr>
          <p:cNvPicPr>
            <a:picLocks noChangeAspect="1"/>
          </p:cNvPicPr>
          <p:nvPr/>
        </p:nvPicPr>
        <p:blipFill rotWithShape="1">
          <a:blip r:embed="rId2">
            <a:extLst>
              <a:ext uri="{28A0092B-C50C-407E-A947-70E740481C1C}">
                <a14:useLocalDpi xmlns:a14="http://schemas.microsoft.com/office/drawing/2010/main" val="0"/>
              </a:ext>
            </a:extLst>
          </a:blip>
          <a:srcRect b="10145"/>
          <a:stretch/>
        </p:blipFill>
        <p:spPr>
          <a:xfrm>
            <a:off x="0" y="1674"/>
            <a:ext cx="12192000" cy="6159284"/>
          </a:xfrm>
          <a:prstGeom prst="rect">
            <a:avLst/>
          </a:prstGeom>
        </p:spPr>
      </p:pic>
    </p:spTree>
    <p:extLst>
      <p:ext uri="{BB962C8B-B14F-4D97-AF65-F5344CB8AC3E}">
        <p14:creationId xmlns:p14="http://schemas.microsoft.com/office/powerpoint/2010/main" val="1537825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58C843-65D6-45CD-98D0-F8BEA4A558AA}"/>
              </a:ext>
            </a:extLst>
          </p:cNvPr>
          <p:cNvPicPr>
            <a:picLocks noChangeAspect="1"/>
          </p:cNvPicPr>
          <p:nvPr/>
        </p:nvPicPr>
        <p:blipFill rotWithShape="1">
          <a:blip r:embed="rId2">
            <a:extLst>
              <a:ext uri="{28A0092B-C50C-407E-A947-70E740481C1C}">
                <a14:useLocalDpi xmlns:a14="http://schemas.microsoft.com/office/drawing/2010/main" val="0"/>
              </a:ext>
            </a:extLst>
          </a:blip>
          <a:srcRect b="10363"/>
          <a:stretch/>
        </p:blipFill>
        <p:spPr>
          <a:xfrm>
            <a:off x="0" y="1674"/>
            <a:ext cx="12192000" cy="6144294"/>
          </a:xfrm>
          <a:prstGeom prst="rect">
            <a:avLst/>
          </a:prstGeom>
        </p:spPr>
      </p:pic>
    </p:spTree>
    <p:extLst>
      <p:ext uri="{BB962C8B-B14F-4D97-AF65-F5344CB8AC3E}">
        <p14:creationId xmlns:p14="http://schemas.microsoft.com/office/powerpoint/2010/main" val="3867392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99BC9-9CF6-48C1-8758-E56CC187979F}"/>
              </a:ext>
            </a:extLst>
          </p:cNvPr>
          <p:cNvPicPr>
            <a:picLocks noChangeAspect="1"/>
          </p:cNvPicPr>
          <p:nvPr/>
        </p:nvPicPr>
        <p:blipFill rotWithShape="1">
          <a:blip r:embed="rId2">
            <a:extLst>
              <a:ext uri="{28A0092B-C50C-407E-A947-70E740481C1C}">
                <a14:useLocalDpi xmlns:a14="http://schemas.microsoft.com/office/drawing/2010/main" val="0"/>
              </a:ext>
            </a:extLst>
          </a:blip>
          <a:srcRect b="9926"/>
          <a:stretch/>
        </p:blipFill>
        <p:spPr>
          <a:xfrm>
            <a:off x="0" y="1673"/>
            <a:ext cx="12192000" cy="6174275"/>
          </a:xfrm>
          <a:prstGeom prst="rect">
            <a:avLst/>
          </a:prstGeom>
        </p:spPr>
      </p:pic>
    </p:spTree>
    <p:extLst>
      <p:ext uri="{BB962C8B-B14F-4D97-AF65-F5344CB8AC3E}">
        <p14:creationId xmlns:p14="http://schemas.microsoft.com/office/powerpoint/2010/main" val="3702369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2BDDA-9A4D-4600-A48A-41BE284013B3}"/>
              </a:ext>
            </a:extLst>
          </p:cNvPr>
          <p:cNvPicPr>
            <a:picLocks noChangeAspect="1"/>
          </p:cNvPicPr>
          <p:nvPr/>
        </p:nvPicPr>
        <p:blipFill rotWithShape="1">
          <a:blip r:embed="rId2">
            <a:extLst>
              <a:ext uri="{28A0092B-C50C-407E-A947-70E740481C1C}">
                <a14:useLocalDpi xmlns:a14="http://schemas.microsoft.com/office/drawing/2010/main" val="0"/>
              </a:ext>
            </a:extLst>
          </a:blip>
          <a:srcRect b="11019"/>
          <a:stretch/>
        </p:blipFill>
        <p:spPr>
          <a:xfrm>
            <a:off x="0" y="1674"/>
            <a:ext cx="12192000" cy="6099324"/>
          </a:xfrm>
          <a:prstGeom prst="rect">
            <a:avLst/>
          </a:prstGeom>
        </p:spPr>
      </p:pic>
    </p:spTree>
    <p:extLst>
      <p:ext uri="{BB962C8B-B14F-4D97-AF65-F5344CB8AC3E}">
        <p14:creationId xmlns:p14="http://schemas.microsoft.com/office/powerpoint/2010/main" val="2124046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D40E-92D4-4F1B-A3BF-8AC945A42962}"/>
              </a:ext>
            </a:extLst>
          </p:cNvPr>
          <p:cNvSpPr>
            <a:spLocks noGrp="1"/>
          </p:cNvSpPr>
          <p:nvPr>
            <p:ph type="title"/>
          </p:nvPr>
        </p:nvSpPr>
        <p:spPr>
          <a:xfrm>
            <a:off x="403486" y="0"/>
            <a:ext cx="10515600" cy="1325563"/>
          </a:xfrm>
        </p:spPr>
        <p:txBody>
          <a:bodyPr/>
          <a:lstStyle/>
          <a:p>
            <a:r>
              <a:rPr lang="en-IN" b="1" dirty="0">
                <a:solidFill>
                  <a:srgbClr val="FF0000"/>
                </a:solidFill>
              </a:rPr>
              <a:t>Why use Decision Trees?</a:t>
            </a:r>
          </a:p>
        </p:txBody>
      </p:sp>
      <p:sp>
        <p:nvSpPr>
          <p:cNvPr id="3" name="Content Placeholder 2">
            <a:extLst>
              <a:ext uri="{FF2B5EF4-FFF2-40B4-BE49-F238E27FC236}">
                <a16:creationId xmlns:a16="http://schemas.microsoft.com/office/drawing/2014/main" id="{017C790A-863F-409E-BB03-556C58C5B7BC}"/>
              </a:ext>
            </a:extLst>
          </p:cNvPr>
          <p:cNvSpPr>
            <a:spLocks noGrp="1"/>
          </p:cNvSpPr>
          <p:nvPr>
            <p:ph idx="1"/>
          </p:nvPr>
        </p:nvSpPr>
        <p:spPr>
          <a:xfrm>
            <a:off x="346648" y="1046637"/>
            <a:ext cx="11498704" cy="4424773"/>
          </a:xfrm>
        </p:spPr>
        <p:txBody>
          <a:bodyPr>
            <a:noAutofit/>
          </a:bodyPr>
          <a:lstStyle/>
          <a:p>
            <a:pPr marL="0" indent="0" algn="just">
              <a:lnSpc>
                <a:spcPct val="150000"/>
              </a:lnSpc>
              <a:buNone/>
            </a:pPr>
            <a:r>
              <a:rPr lang="en-US" dirty="0">
                <a:solidFill>
                  <a:srgbClr val="002060"/>
                </a:solidFill>
              </a:rPr>
              <a:t>There are various algorithms in Machine learning, so choosing the best algorithm for the given dataset and problem is the main point to remember while creating a machine learning model. Below are the two reasons for using the Decision tree:</a:t>
            </a:r>
          </a:p>
          <a:p>
            <a:pPr algn="just">
              <a:lnSpc>
                <a:spcPct val="150000"/>
              </a:lnSpc>
            </a:pPr>
            <a:r>
              <a:rPr lang="en-US" dirty="0">
                <a:solidFill>
                  <a:srgbClr val="002060"/>
                </a:solidFill>
              </a:rPr>
              <a:t>Decision Trees usually mimic human thinking ability while making a decision, so it is easy to understand.</a:t>
            </a:r>
          </a:p>
          <a:p>
            <a:pPr algn="just">
              <a:lnSpc>
                <a:spcPct val="150000"/>
              </a:lnSpc>
            </a:pPr>
            <a:r>
              <a:rPr lang="en-US" dirty="0">
                <a:solidFill>
                  <a:srgbClr val="002060"/>
                </a:solidFill>
              </a:rPr>
              <a:t>The logic behind the decision tree can be easily understood because it shows a tree-like structure.</a:t>
            </a:r>
          </a:p>
        </p:txBody>
      </p:sp>
    </p:spTree>
    <p:extLst>
      <p:ext uri="{BB962C8B-B14F-4D97-AF65-F5344CB8AC3E}">
        <p14:creationId xmlns:p14="http://schemas.microsoft.com/office/powerpoint/2010/main" val="149056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B57059-181D-4313-85B2-27FB28BA1FFD}"/>
              </a:ext>
            </a:extLst>
          </p:cNvPr>
          <p:cNvPicPr>
            <a:picLocks noChangeAspect="1"/>
          </p:cNvPicPr>
          <p:nvPr/>
        </p:nvPicPr>
        <p:blipFill rotWithShape="1">
          <a:blip r:embed="rId2">
            <a:extLst>
              <a:ext uri="{28A0092B-C50C-407E-A947-70E740481C1C}">
                <a14:useLocalDpi xmlns:a14="http://schemas.microsoft.com/office/drawing/2010/main" val="0"/>
              </a:ext>
            </a:extLst>
          </a:blip>
          <a:srcRect b="10145"/>
          <a:stretch/>
        </p:blipFill>
        <p:spPr>
          <a:xfrm>
            <a:off x="0" y="1674"/>
            <a:ext cx="12192000" cy="6159284"/>
          </a:xfrm>
          <a:prstGeom prst="rect">
            <a:avLst/>
          </a:prstGeom>
        </p:spPr>
      </p:pic>
    </p:spTree>
    <p:extLst>
      <p:ext uri="{BB962C8B-B14F-4D97-AF65-F5344CB8AC3E}">
        <p14:creationId xmlns:p14="http://schemas.microsoft.com/office/powerpoint/2010/main" val="8530522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A9FB25-B501-4476-B24B-F7675F68F44E}"/>
              </a:ext>
            </a:extLst>
          </p:cNvPr>
          <p:cNvPicPr>
            <a:picLocks noChangeAspect="1"/>
          </p:cNvPicPr>
          <p:nvPr/>
        </p:nvPicPr>
        <p:blipFill rotWithShape="1">
          <a:blip r:embed="rId2">
            <a:extLst>
              <a:ext uri="{28A0092B-C50C-407E-A947-70E740481C1C}">
                <a14:useLocalDpi xmlns:a14="http://schemas.microsoft.com/office/drawing/2010/main" val="0"/>
              </a:ext>
            </a:extLst>
          </a:blip>
          <a:srcRect b="10145"/>
          <a:stretch/>
        </p:blipFill>
        <p:spPr>
          <a:xfrm>
            <a:off x="0" y="1674"/>
            <a:ext cx="12192000" cy="6159284"/>
          </a:xfrm>
          <a:prstGeom prst="rect">
            <a:avLst/>
          </a:prstGeom>
        </p:spPr>
      </p:pic>
    </p:spTree>
    <p:extLst>
      <p:ext uri="{BB962C8B-B14F-4D97-AF65-F5344CB8AC3E}">
        <p14:creationId xmlns:p14="http://schemas.microsoft.com/office/powerpoint/2010/main" val="231327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33077-3811-4A7D-AB0F-154CF2F494B4}"/>
              </a:ext>
            </a:extLst>
          </p:cNvPr>
          <p:cNvPicPr>
            <a:picLocks noChangeAspect="1"/>
          </p:cNvPicPr>
          <p:nvPr/>
        </p:nvPicPr>
        <p:blipFill rotWithShape="1">
          <a:blip r:embed="rId2">
            <a:extLst>
              <a:ext uri="{28A0092B-C50C-407E-A947-70E740481C1C}">
                <a14:useLocalDpi xmlns:a14="http://schemas.microsoft.com/office/drawing/2010/main" val="0"/>
              </a:ext>
            </a:extLst>
          </a:blip>
          <a:srcRect b="10363"/>
          <a:stretch/>
        </p:blipFill>
        <p:spPr>
          <a:xfrm>
            <a:off x="0" y="1674"/>
            <a:ext cx="12192000" cy="6144294"/>
          </a:xfrm>
          <a:prstGeom prst="rect">
            <a:avLst/>
          </a:prstGeom>
        </p:spPr>
      </p:pic>
    </p:spTree>
    <p:extLst>
      <p:ext uri="{BB962C8B-B14F-4D97-AF65-F5344CB8AC3E}">
        <p14:creationId xmlns:p14="http://schemas.microsoft.com/office/powerpoint/2010/main" val="3239531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A1A4A9-4D83-4225-A8F4-E5C8DC93303E}"/>
              </a:ext>
            </a:extLst>
          </p:cNvPr>
          <p:cNvPicPr>
            <a:picLocks noChangeAspect="1"/>
          </p:cNvPicPr>
          <p:nvPr/>
        </p:nvPicPr>
        <p:blipFill rotWithShape="1">
          <a:blip r:embed="rId2">
            <a:extLst>
              <a:ext uri="{28A0092B-C50C-407E-A947-70E740481C1C}">
                <a14:useLocalDpi xmlns:a14="http://schemas.microsoft.com/office/drawing/2010/main" val="0"/>
              </a:ext>
            </a:extLst>
          </a:blip>
          <a:srcRect b="9707"/>
          <a:stretch/>
        </p:blipFill>
        <p:spPr>
          <a:xfrm>
            <a:off x="0" y="1673"/>
            <a:ext cx="12192000" cy="6189265"/>
          </a:xfrm>
          <a:prstGeom prst="rect">
            <a:avLst/>
          </a:prstGeom>
        </p:spPr>
      </p:pic>
    </p:spTree>
    <p:extLst>
      <p:ext uri="{BB962C8B-B14F-4D97-AF65-F5344CB8AC3E}">
        <p14:creationId xmlns:p14="http://schemas.microsoft.com/office/powerpoint/2010/main" val="3328688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1AC423-D884-4CC3-92B2-C008805B6872}"/>
              </a:ext>
            </a:extLst>
          </p:cNvPr>
          <p:cNvPicPr>
            <a:picLocks noChangeAspect="1"/>
          </p:cNvPicPr>
          <p:nvPr/>
        </p:nvPicPr>
        <p:blipFill rotWithShape="1">
          <a:blip r:embed="rId2">
            <a:extLst>
              <a:ext uri="{28A0092B-C50C-407E-A947-70E740481C1C}">
                <a14:useLocalDpi xmlns:a14="http://schemas.microsoft.com/office/drawing/2010/main" val="0"/>
              </a:ext>
            </a:extLst>
          </a:blip>
          <a:srcRect b="10363"/>
          <a:stretch/>
        </p:blipFill>
        <p:spPr>
          <a:xfrm>
            <a:off x="0" y="1674"/>
            <a:ext cx="12192000" cy="6144294"/>
          </a:xfrm>
          <a:prstGeom prst="rect">
            <a:avLst/>
          </a:prstGeom>
        </p:spPr>
      </p:pic>
    </p:spTree>
    <p:extLst>
      <p:ext uri="{BB962C8B-B14F-4D97-AF65-F5344CB8AC3E}">
        <p14:creationId xmlns:p14="http://schemas.microsoft.com/office/powerpoint/2010/main" val="1886582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C7ADE0-5946-41DA-B47B-836163A5330C}"/>
              </a:ext>
            </a:extLst>
          </p:cNvPr>
          <p:cNvPicPr>
            <a:picLocks noChangeAspect="1"/>
          </p:cNvPicPr>
          <p:nvPr/>
        </p:nvPicPr>
        <p:blipFill rotWithShape="1">
          <a:blip r:embed="rId2">
            <a:extLst>
              <a:ext uri="{28A0092B-C50C-407E-A947-70E740481C1C}">
                <a14:useLocalDpi xmlns:a14="http://schemas.microsoft.com/office/drawing/2010/main" val="0"/>
              </a:ext>
            </a:extLst>
          </a:blip>
          <a:srcRect b="9926"/>
          <a:stretch/>
        </p:blipFill>
        <p:spPr>
          <a:xfrm>
            <a:off x="0" y="1673"/>
            <a:ext cx="12192000" cy="6174275"/>
          </a:xfrm>
          <a:prstGeom prst="rect">
            <a:avLst/>
          </a:prstGeom>
        </p:spPr>
      </p:pic>
    </p:spTree>
    <p:extLst>
      <p:ext uri="{BB962C8B-B14F-4D97-AF65-F5344CB8AC3E}">
        <p14:creationId xmlns:p14="http://schemas.microsoft.com/office/powerpoint/2010/main" val="2895733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C6E278-A2B5-43E3-83DF-A218FF0FF5D6}"/>
              </a:ext>
            </a:extLst>
          </p:cNvPr>
          <p:cNvPicPr>
            <a:picLocks noChangeAspect="1"/>
          </p:cNvPicPr>
          <p:nvPr/>
        </p:nvPicPr>
        <p:blipFill rotWithShape="1">
          <a:blip r:embed="rId2">
            <a:extLst>
              <a:ext uri="{28A0092B-C50C-407E-A947-70E740481C1C}">
                <a14:useLocalDpi xmlns:a14="http://schemas.microsoft.com/office/drawing/2010/main" val="0"/>
              </a:ext>
            </a:extLst>
          </a:blip>
          <a:srcRect b="9489"/>
          <a:stretch/>
        </p:blipFill>
        <p:spPr>
          <a:xfrm>
            <a:off x="0" y="1673"/>
            <a:ext cx="12192000" cy="6204255"/>
          </a:xfrm>
          <a:prstGeom prst="rect">
            <a:avLst/>
          </a:prstGeom>
        </p:spPr>
      </p:pic>
    </p:spTree>
    <p:extLst>
      <p:ext uri="{BB962C8B-B14F-4D97-AF65-F5344CB8AC3E}">
        <p14:creationId xmlns:p14="http://schemas.microsoft.com/office/powerpoint/2010/main" val="3415470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EFEB67-C127-4EE6-9B6A-FD88308C18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9246"/>
          <a:stretch/>
        </p:blipFill>
        <p:spPr>
          <a:xfrm>
            <a:off x="0" y="-1"/>
            <a:ext cx="12192000" cy="6220919"/>
          </a:xfrm>
        </p:spPr>
      </p:pic>
    </p:spTree>
    <p:extLst>
      <p:ext uri="{BB962C8B-B14F-4D97-AF65-F5344CB8AC3E}">
        <p14:creationId xmlns:p14="http://schemas.microsoft.com/office/powerpoint/2010/main" val="148437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60615B-8FA3-4AED-AEDF-7ACFB76BE654}"/>
              </a:ext>
            </a:extLst>
          </p:cNvPr>
          <p:cNvSpPr>
            <a:spLocks noGrp="1"/>
          </p:cNvSpPr>
          <p:nvPr>
            <p:ph idx="1"/>
          </p:nvPr>
        </p:nvSpPr>
        <p:spPr>
          <a:xfrm>
            <a:off x="519034" y="1420890"/>
            <a:ext cx="11153931" cy="5159792"/>
          </a:xfrm>
        </p:spPr>
        <p:txBody>
          <a:bodyPr>
            <a:normAutofit fontScale="77500" lnSpcReduction="20000"/>
          </a:bodyPr>
          <a:lstStyle/>
          <a:p>
            <a:pPr marL="0" indent="0">
              <a:buNone/>
            </a:pPr>
            <a:r>
              <a:rPr lang="en-IN" b="1" dirty="0">
                <a:solidFill>
                  <a:srgbClr val="002060"/>
                </a:solidFill>
              </a:rPr>
              <a:t>Steps to Implement:</a:t>
            </a:r>
          </a:p>
          <a:p>
            <a:pPr>
              <a:lnSpc>
                <a:spcPct val="160000"/>
              </a:lnSpc>
            </a:pPr>
            <a:r>
              <a:rPr lang="en-US" b="1" dirty="0">
                <a:solidFill>
                  <a:srgbClr val="002060"/>
                </a:solidFill>
              </a:rPr>
              <a:t>Step 1: Import necessary libraries</a:t>
            </a:r>
          </a:p>
          <a:p>
            <a:pPr>
              <a:lnSpc>
                <a:spcPct val="160000"/>
              </a:lnSpc>
            </a:pPr>
            <a:r>
              <a:rPr lang="en-US" b="1" dirty="0">
                <a:solidFill>
                  <a:srgbClr val="002060"/>
                </a:solidFill>
              </a:rPr>
              <a:t>Step 2: Load the dataset</a:t>
            </a:r>
          </a:p>
          <a:p>
            <a:pPr>
              <a:lnSpc>
                <a:spcPct val="160000"/>
              </a:lnSpc>
            </a:pPr>
            <a:r>
              <a:rPr lang="en-US" b="1" dirty="0">
                <a:solidFill>
                  <a:srgbClr val="002060"/>
                </a:solidFill>
              </a:rPr>
              <a:t>Step 3: </a:t>
            </a:r>
            <a:r>
              <a:rPr lang="en-IN" b="1" dirty="0">
                <a:solidFill>
                  <a:srgbClr val="002060"/>
                </a:solidFill>
              </a:rPr>
              <a:t>Exploratory Data Analysis (EDA) &amp; Data Cleaning</a:t>
            </a:r>
            <a:endParaRPr lang="en-US" b="1" dirty="0">
              <a:solidFill>
                <a:srgbClr val="002060"/>
              </a:solidFill>
            </a:endParaRPr>
          </a:p>
          <a:p>
            <a:pPr>
              <a:lnSpc>
                <a:spcPct val="160000"/>
              </a:lnSpc>
            </a:pPr>
            <a:r>
              <a:rPr lang="en-US" b="1" dirty="0">
                <a:solidFill>
                  <a:srgbClr val="002060"/>
                </a:solidFill>
              </a:rPr>
              <a:t>Step 4: Split the dataset into training and testing sets</a:t>
            </a:r>
          </a:p>
          <a:p>
            <a:pPr>
              <a:lnSpc>
                <a:spcPct val="160000"/>
              </a:lnSpc>
            </a:pPr>
            <a:r>
              <a:rPr lang="en-US" b="1" dirty="0">
                <a:solidFill>
                  <a:srgbClr val="002060"/>
                </a:solidFill>
              </a:rPr>
              <a:t>Step 5: Train the Decision Tree model</a:t>
            </a:r>
          </a:p>
          <a:p>
            <a:pPr>
              <a:lnSpc>
                <a:spcPct val="160000"/>
              </a:lnSpc>
            </a:pPr>
            <a:r>
              <a:rPr lang="en-IN" b="1" dirty="0">
                <a:solidFill>
                  <a:srgbClr val="002060"/>
                </a:solidFill>
              </a:rPr>
              <a:t>Step 6: Make predictions</a:t>
            </a:r>
          </a:p>
          <a:p>
            <a:pPr>
              <a:lnSpc>
                <a:spcPct val="160000"/>
              </a:lnSpc>
            </a:pPr>
            <a:r>
              <a:rPr lang="en-US" b="1" dirty="0">
                <a:solidFill>
                  <a:srgbClr val="002060"/>
                </a:solidFill>
              </a:rPr>
              <a:t>Step 7: Evaluate the model</a:t>
            </a:r>
          </a:p>
          <a:p>
            <a:pPr>
              <a:lnSpc>
                <a:spcPct val="160000"/>
              </a:lnSpc>
            </a:pPr>
            <a:r>
              <a:rPr lang="en-US" b="1" dirty="0">
                <a:solidFill>
                  <a:srgbClr val="002060"/>
                </a:solidFill>
              </a:rPr>
              <a:t>Step 8: Visualize the results</a:t>
            </a:r>
            <a:endParaRPr lang="en-IN" b="1" dirty="0">
              <a:solidFill>
                <a:srgbClr val="002060"/>
              </a:solidFill>
            </a:endParaRPr>
          </a:p>
        </p:txBody>
      </p:sp>
      <p:sp>
        <p:nvSpPr>
          <p:cNvPr id="4" name="Rectangle 1">
            <a:extLst>
              <a:ext uri="{FF2B5EF4-FFF2-40B4-BE49-F238E27FC236}">
                <a16:creationId xmlns:a16="http://schemas.microsoft.com/office/drawing/2014/main" id="{A3C90559-83A9-49A0-BFAB-D3B99D572764}"/>
              </a:ext>
            </a:extLst>
          </p:cNvPr>
          <p:cNvSpPr>
            <a:spLocks noGrp="1" noChangeArrowheads="1"/>
          </p:cNvSpPr>
          <p:nvPr>
            <p:ph type="title"/>
          </p:nvPr>
        </p:nvSpPr>
        <p:spPr bwMode="auto">
          <a:xfrm>
            <a:off x="215645" y="118269"/>
            <a:ext cx="1145732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accent2"/>
                </a:solidFill>
                <a:effectLst/>
                <a:latin typeface="Arial" panose="020B0604020202020204" pitchFamily="34" charset="0"/>
              </a:rPr>
              <a:t>Python code for implementing Decision Tree</a:t>
            </a:r>
            <a:br>
              <a:rPr kumimoji="0" lang="en-US" altLang="en-US" sz="3200" b="1" i="0" u="none" strike="noStrike" cap="none" normalizeH="0" baseline="0" dirty="0">
                <a:ln>
                  <a:noFill/>
                </a:ln>
                <a:solidFill>
                  <a:schemeClr val="accent2"/>
                </a:solidFill>
                <a:effectLst/>
                <a:latin typeface="Arial" panose="020B0604020202020204" pitchFamily="34" charset="0"/>
              </a:rPr>
            </a:br>
            <a:r>
              <a:rPr kumimoji="0" lang="en-US" altLang="en-US" sz="3200" b="1" i="0" u="none" strike="noStrike" cap="none" normalizeH="0" baseline="0" dirty="0">
                <a:ln>
                  <a:noFill/>
                </a:ln>
                <a:solidFill>
                  <a:schemeClr val="accent2"/>
                </a:solidFill>
                <a:effectLst/>
                <a:latin typeface="Arial" panose="020B0604020202020204" pitchFamily="34" charset="0"/>
              </a:rPr>
              <a:t>using the popular </a:t>
            </a:r>
            <a:r>
              <a:rPr kumimoji="0" lang="en-US" altLang="en-US" sz="3200" b="1" i="0" u="none" strike="noStrike" cap="none" normalizeH="0" baseline="0" dirty="0" err="1">
                <a:ln>
                  <a:noFill/>
                </a:ln>
                <a:solidFill>
                  <a:schemeClr val="accent2"/>
                </a:solidFill>
                <a:effectLst/>
                <a:latin typeface="Arial Unicode MS"/>
              </a:rPr>
              <a:t>scikit</a:t>
            </a:r>
            <a:r>
              <a:rPr kumimoji="0" lang="en-US" altLang="en-US" sz="3200" b="1" i="0" u="none" strike="noStrike" cap="none" normalizeH="0" baseline="0" dirty="0">
                <a:ln>
                  <a:noFill/>
                </a:ln>
                <a:solidFill>
                  <a:schemeClr val="accent2"/>
                </a:solidFill>
                <a:effectLst/>
                <a:latin typeface="Arial Unicode MS"/>
              </a:rPr>
              <a:t>-learn library.</a:t>
            </a:r>
            <a:r>
              <a:rPr kumimoji="0" lang="en-US" altLang="en-US" sz="3200" b="1" i="0" u="none" strike="noStrike" cap="none" normalizeH="0" baseline="0" dirty="0">
                <a:ln>
                  <a:noFill/>
                </a:ln>
                <a:solidFill>
                  <a:schemeClr val="accent2"/>
                </a:solidFill>
                <a:effectLst/>
              </a:rPr>
              <a:t> </a:t>
            </a:r>
            <a:endParaRPr kumimoji="0" lang="en-US" altLang="en-US" sz="32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10617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ircle(in)">
                                      <p:cBhvr>
                                        <p:cTn id="4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9B95-7BE9-49C7-8E82-9700A5EFD5B9}"/>
              </a:ext>
            </a:extLst>
          </p:cNvPr>
          <p:cNvSpPr>
            <a:spLocks noGrp="1"/>
          </p:cNvSpPr>
          <p:nvPr>
            <p:ph type="title"/>
          </p:nvPr>
        </p:nvSpPr>
        <p:spPr>
          <a:xfrm>
            <a:off x="394414" y="350135"/>
            <a:ext cx="10515600" cy="1325563"/>
          </a:xfrm>
        </p:spPr>
        <p:txBody>
          <a:bodyPr/>
          <a:lstStyle/>
          <a:p>
            <a:r>
              <a:rPr lang="en-US" b="1" dirty="0">
                <a:solidFill>
                  <a:srgbClr val="002060"/>
                </a:solidFill>
              </a:rPr>
              <a:t>Split the dataset into training and testing sets</a:t>
            </a:r>
            <a:endParaRPr lang="en-IN" dirty="0"/>
          </a:p>
        </p:txBody>
      </p:sp>
      <p:pic>
        <p:nvPicPr>
          <p:cNvPr id="4" name="Picture 3">
            <a:extLst>
              <a:ext uri="{FF2B5EF4-FFF2-40B4-BE49-F238E27FC236}">
                <a16:creationId xmlns:a16="http://schemas.microsoft.com/office/drawing/2014/main" id="{B3ED78F7-C4F2-4100-9C44-13E73496075A}"/>
              </a:ext>
            </a:extLst>
          </p:cNvPr>
          <p:cNvPicPr>
            <a:picLocks noChangeAspect="1"/>
          </p:cNvPicPr>
          <p:nvPr/>
        </p:nvPicPr>
        <p:blipFill>
          <a:blip r:embed="rId2"/>
          <a:stretch>
            <a:fillRect/>
          </a:stretch>
        </p:blipFill>
        <p:spPr>
          <a:xfrm>
            <a:off x="394414" y="2038662"/>
            <a:ext cx="11342884" cy="804363"/>
          </a:xfrm>
          <a:prstGeom prst="rect">
            <a:avLst/>
          </a:prstGeom>
        </p:spPr>
      </p:pic>
    </p:spTree>
    <p:extLst>
      <p:ext uri="{BB962C8B-B14F-4D97-AF65-F5344CB8AC3E}">
        <p14:creationId xmlns:p14="http://schemas.microsoft.com/office/powerpoint/2010/main" val="285379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D40E-92D4-4F1B-A3BF-8AC945A42962}"/>
              </a:ext>
            </a:extLst>
          </p:cNvPr>
          <p:cNvSpPr>
            <a:spLocks noGrp="1"/>
          </p:cNvSpPr>
          <p:nvPr>
            <p:ph type="title"/>
          </p:nvPr>
        </p:nvSpPr>
        <p:spPr>
          <a:xfrm>
            <a:off x="403486" y="0"/>
            <a:ext cx="10515600" cy="1325563"/>
          </a:xfrm>
        </p:spPr>
        <p:txBody>
          <a:bodyPr/>
          <a:lstStyle/>
          <a:p>
            <a:r>
              <a:rPr lang="en-IN" b="1" dirty="0">
                <a:solidFill>
                  <a:srgbClr val="C00000"/>
                </a:solidFill>
              </a:rPr>
              <a:t>Decision Tree Terminologies</a:t>
            </a:r>
          </a:p>
        </p:txBody>
      </p:sp>
      <p:sp>
        <p:nvSpPr>
          <p:cNvPr id="3" name="Content Placeholder 2">
            <a:extLst>
              <a:ext uri="{FF2B5EF4-FFF2-40B4-BE49-F238E27FC236}">
                <a16:creationId xmlns:a16="http://schemas.microsoft.com/office/drawing/2014/main" id="{017C790A-863F-409E-BB03-556C58C5B7BC}"/>
              </a:ext>
            </a:extLst>
          </p:cNvPr>
          <p:cNvSpPr>
            <a:spLocks noGrp="1"/>
          </p:cNvSpPr>
          <p:nvPr>
            <p:ph idx="1"/>
          </p:nvPr>
        </p:nvSpPr>
        <p:spPr>
          <a:xfrm>
            <a:off x="346648" y="1046637"/>
            <a:ext cx="11498704" cy="4424773"/>
          </a:xfrm>
        </p:spPr>
        <p:txBody>
          <a:bodyPr>
            <a:noAutofit/>
          </a:bodyPr>
          <a:lstStyle/>
          <a:p>
            <a:pPr lvl="0" algn="just">
              <a:lnSpc>
                <a:spcPct val="150000"/>
              </a:lnSpc>
            </a:pPr>
            <a:r>
              <a:rPr lang="en-IN" b="1" dirty="0">
                <a:solidFill>
                  <a:srgbClr val="002060"/>
                </a:solidFill>
              </a:rPr>
              <a:t>Root Node:</a:t>
            </a:r>
            <a:r>
              <a:rPr lang="en-IN" dirty="0">
                <a:solidFill>
                  <a:srgbClr val="002060"/>
                </a:solidFill>
              </a:rPr>
              <a:t> Root node is from where the decision tree starts. It represents the entire dataset, which further gets divided into two or more homogeneous sets.</a:t>
            </a:r>
          </a:p>
          <a:p>
            <a:pPr lvl="0" algn="just">
              <a:lnSpc>
                <a:spcPct val="150000"/>
              </a:lnSpc>
            </a:pPr>
            <a:r>
              <a:rPr lang="en-IN" b="1" dirty="0">
                <a:solidFill>
                  <a:srgbClr val="002060"/>
                </a:solidFill>
              </a:rPr>
              <a:t>Leaf Node:</a:t>
            </a:r>
            <a:r>
              <a:rPr lang="en-IN" dirty="0">
                <a:solidFill>
                  <a:srgbClr val="002060"/>
                </a:solidFill>
              </a:rPr>
              <a:t> Leaf nodes are the final output node, and the tree cannot be segregated further after getting a leaf node.</a:t>
            </a:r>
          </a:p>
          <a:p>
            <a:pPr lvl="0" algn="just">
              <a:lnSpc>
                <a:spcPct val="150000"/>
              </a:lnSpc>
            </a:pPr>
            <a:r>
              <a:rPr lang="en-IN" b="1" dirty="0">
                <a:solidFill>
                  <a:srgbClr val="002060"/>
                </a:solidFill>
              </a:rPr>
              <a:t>Splitting:</a:t>
            </a:r>
            <a:r>
              <a:rPr lang="en-IN" dirty="0">
                <a:solidFill>
                  <a:srgbClr val="002060"/>
                </a:solidFill>
              </a:rPr>
              <a:t> Splitting is the process of dividing the decision node/root node into sub-nodes according to the given conditions.</a:t>
            </a:r>
          </a:p>
        </p:txBody>
      </p:sp>
    </p:spTree>
    <p:extLst>
      <p:ext uri="{BB962C8B-B14F-4D97-AF65-F5344CB8AC3E}">
        <p14:creationId xmlns:p14="http://schemas.microsoft.com/office/powerpoint/2010/main" val="15073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FCDD-AB89-4238-9095-D0E32E1C2750}"/>
              </a:ext>
            </a:extLst>
          </p:cNvPr>
          <p:cNvSpPr>
            <a:spLocks noGrp="1"/>
          </p:cNvSpPr>
          <p:nvPr>
            <p:ph type="title"/>
          </p:nvPr>
        </p:nvSpPr>
        <p:spPr/>
        <p:txBody>
          <a:bodyPr/>
          <a:lstStyle/>
          <a:p>
            <a:r>
              <a:rPr lang="en-US" b="1" dirty="0">
                <a:solidFill>
                  <a:srgbClr val="002060"/>
                </a:solidFill>
              </a:rPr>
              <a:t>Train the Decision Tree model</a:t>
            </a:r>
            <a:endParaRPr lang="en-IN" dirty="0"/>
          </a:p>
        </p:txBody>
      </p:sp>
      <p:pic>
        <p:nvPicPr>
          <p:cNvPr id="5" name="Picture 4">
            <a:extLst>
              <a:ext uri="{FF2B5EF4-FFF2-40B4-BE49-F238E27FC236}">
                <a16:creationId xmlns:a16="http://schemas.microsoft.com/office/drawing/2014/main" id="{487456EF-715D-4E61-85C0-1741101F4056}"/>
              </a:ext>
            </a:extLst>
          </p:cNvPr>
          <p:cNvPicPr>
            <a:picLocks noChangeAspect="1"/>
          </p:cNvPicPr>
          <p:nvPr/>
        </p:nvPicPr>
        <p:blipFill>
          <a:blip r:embed="rId2"/>
          <a:stretch>
            <a:fillRect/>
          </a:stretch>
        </p:blipFill>
        <p:spPr>
          <a:xfrm>
            <a:off x="711030" y="1405875"/>
            <a:ext cx="8210269" cy="3001233"/>
          </a:xfrm>
          <a:prstGeom prst="rect">
            <a:avLst/>
          </a:prstGeom>
        </p:spPr>
      </p:pic>
    </p:spTree>
    <p:extLst>
      <p:ext uri="{BB962C8B-B14F-4D97-AF65-F5344CB8AC3E}">
        <p14:creationId xmlns:p14="http://schemas.microsoft.com/office/powerpoint/2010/main" val="2265835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7570-8E24-413D-B62A-FAA72B6D6366}"/>
              </a:ext>
            </a:extLst>
          </p:cNvPr>
          <p:cNvSpPr>
            <a:spLocks noGrp="1"/>
          </p:cNvSpPr>
          <p:nvPr>
            <p:ph type="title"/>
          </p:nvPr>
        </p:nvSpPr>
        <p:spPr/>
        <p:txBody>
          <a:bodyPr/>
          <a:lstStyle/>
          <a:p>
            <a:r>
              <a:rPr lang="en-IN" b="1" dirty="0">
                <a:solidFill>
                  <a:srgbClr val="002060"/>
                </a:solidFill>
              </a:rPr>
              <a:t>Make predictions</a:t>
            </a:r>
            <a:endParaRPr lang="en-IN" dirty="0"/>
          </a:p>
        </p:txBody>
      </p:sp>
      <p:pic>
        <p:nvPicPr>
          <p:cNvPr id="3" name="Picture 2">
            <a:extLst>
              <a:ext uri="{FF2B5EF4-FFF2-40B4-BE49-F238E27FC236}">
                <a16:creationId xmlns:a16="http://schemas.microsoft.com/office/drawing/2014/main" id="{ED1CA131-AF97-4CDC-84B9-74CD2494EDE4}"/>
              </a:ext>
            </a:extLst>
          </p:cNvPr>
          <p:cNvPicPr>
            <a:picLocks noChangeAspect="1"/>
          </p:cNvPicPr>
          <p:nvPr/>
        </p:nvPicPr>
        <p:blipFill>
          <a:blip r:embed="rId2"/>
          <a:stretch>
            <a:fillRect/>
          </a:stretch>
        </p:blipFill>
        <p:spPr>
          <a:xfrm>
            <a:off x="429979" y="1522568"/>
            <a:ext cx="8415840" cy="1199499"/>
          </a:xfrm>
          <a:prstGeom prst="rect">
            <a:avLst/>
          </a:prstGeom>
        </p:spPr>
      </p:pic>
    </p:spTree>
    <p:extLst>
      <p:ext uri="{BB962C8B-B14F-4D97-AF65-F5344CB8AC3E}">
        <p14:creationId xmlns:p14="http://schemas.microsoft.com/office/powerpoint/2010/main" val="3893083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24E1-61E2-4930-8313-F6B10998B992}"/>
              </a:ext>
            </a:extLst>
          </p:cNvPr>
          <p:cNvSpPr>
            <a:spLocks noGrp="1"/>
          </p:cNvSpPr>
          <p:nvPr>
            <p:ph type="title"/>
          </p:nvPr>
        </p:nvSpPr>
        <p:spPr/>
        <p:txBody>
          <a:bodyPr/>
          <a:lstStyle/>
          <a:p>
            <a:r>
              <a:rPr lang="en-US" b="1" dirty="0">
                <a:solidFill>
                  <a:srgbClr val="002060"/>
                </a:solidFill>
              </a:rPr>
              <a:t>Evaluate the model</a:t>
            </a:r>
            <a:endParaRPr lang="en-IN" dirty="0"/>
          </a:p>
        </p:txBody>
      </p:sp>
      <p:pic>
        <p:nvPicPr>
          <p:cNvPr id="3" name="Picture 2">
            <a:extLst>
              <a:ext uri="{FF2B5EF4-FFF2-40B4-BE49-F238E27FC236}">
                <a16:creationId xmlns:a16="http://schemas.microsoft.com/office/drawing/2014/main" id="{E87650BA-F8FD-4E97-821E-687BDDDC0C90}"/>
              </a:ext>
            </a:extLst>
          </p:cNvPr>
          <p:cNvPicPr>
            <a:picLocks noChangeAspect="1"/>
          </p:cNvPicPr>
          <p:nvPr/>
        </p:nvPicPr>
        <p:blipFill>
          <a:blip r:embed="rId2"/>
          <a:stretch>
            <a:fillRect/>
          </a:stretch>
        </p:blipFill>
        <p:spPr>
          <a:xfrm>
            <a:off x="704537" y="1474977"/>
            <a:ext cx="8672507" cy="3921482"/>
          </a:xfrm>
          <a:prstGeom prst="rect">
            <a:avLst/>
          </a:prstGeom>
        </p:spPr>
      </p:pic>
    </p:spTree>
    <p:extLst>
      <p:ext uri="{BB962C8B-B14F-4D97-AF65-F5344CB8AC3E}">
        <p14:creationId xmlns:p14="http://schemas.microsoft.com/office/powerpoint/2010/main" val="600250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24E1-61E2-4930-8313-F6B10998B992}"/>
              </a:ext>
            </a:extLst>
          </p:cNvPr>
          <p:cNvSpPr>
            <a:spLocks noGrp="1"/>
          </p:cNvSpPr>
          <p:nvPr>
            <p:ph type="title"/>
          </p:nvPr>
        </p:nvSpPr>
        <p:spPr/>
        <p:txBody>
          <a:bodyPr/>
          <a:lstStyle/>
          <a:p>
            <a:r>
              <a:rPr lang="en-US" b="1" dirty="0">
                <a:solidFill>
                  <a:srgbClr val="002060"/>
                </a:solidFill>
              </a:rPr>
              <a:t>To Visualize Decision Tree</a:t>
            </a:r>
            <a:endParaRPr lang="en-IN" dirty="0"/>
          </a:p>
        </p:txBody>
      </p:sp>
      <p:pic>
        <p:nvPicPr>
          <p:cNvPr id="5" name="Picture 4">
            <a:extLst>
              <a:ext uri="{FF2B5EF4-FFF2-40B4-BE49-F238E27FC236}">
                <a16:creationId xmlns:a16="http://schemas.microsoft.com/office/drawing/2014/main" id="{1D51B762-3369-42E8-8A70-028D025A2BCC}"/>
              </a:ext>
            </a:extLst>
          </p:cNvPr>
          <p:cNvPicPr>
            <a:picLocks noChangeAspect="1"/>
          </p:cNvPicPr>
          <p:nvPr/>
        </p:nvPicPr>
        <p:blipFill>
          <a:blip r:embed="rId2"/>
          <a:stretch>
            <a:fillRect/>
          </a:stretch>
        </p:blipFill>
        <p:spPr>
          <a:xfrm>
            <a:off x="0" y="1390884"/>
            <a:ext cx="12192000" cy="1354667"/>
          </a:xfrm>
          <a:prstGeom prst="rect">
            <a:avLst/>
          </a:prstGeom>
        </p:spPr>
      </p:pic>
    </p:spTree>
    <p:extLst>
      <p:ext uri="{BB962C8B-B14F-4D97-AF65-F5344CB8AC3E}">
        <p14:creationId xmlns:p14="http://schemas.microsoft.com/office/powerpoint/2010/main" val="877829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24E1-61E2-4930-8313-F6B10998B992}"/>
              </a:ext>
            </a:extLst>
          </p:cNvPr>
          <p:cNvSpPr>
            <a:spLocks noGrp="1"/>
          </p:cNvSpPr>
          <p:nvPr>
            <p:ph type="title"/>
          </p:nvPr>
        </p:nvSpPr>
        <p:spPr/>
        <p:txBody>
          <a:bodyPr/>
          <a:lstStyle/>
          <a:p>
            <a:r>
              <a:rPr lang="en-US" b="1" dirty="0">
                <a:solidFill>
                  <a:srgbClr val="002060"/>
                </a:solidFill>
              </a:rPr>
              <a:t>Optimizing Decision Tree Performance</a:t>
            </a:r>
            <a:endParaRPr lang="en-IN" dirty="0"/>
          </a:p>
        </p:txBody>
      </p:sp>
      <p:pic>
        <p:nvPicPr>
          <p:cNvPr id="3" name="Picture 2">
            <a:extLst>
              <a:ext uri="{FF2B5EF4-FFF2-40B4-BE49-F238E27FC236}">
                <a16:creationId xmlns:a16="http://schemas.microsoft.com/office/drawing/2014/main" id="{3990B9A8-86BC-4030-A398-E2542284C0CD}"/>
              </a:ext>
            </a:extLst>
          </p:cNvPr>
          <p:cNvPicPr>
            <a:picLocks noChangeAspect="1"/>
          </p:cNvPicPr>
          <p:nvPr/>
        </p:nvPicPr>
        <p:blipFill rotWithShape="1">
          <a:blip r:embed="rId2"/>
          <a:srcRect l="2665" t="20064"/>
          <a:stretch/>
        </p:blipFill>
        <p:spPr>
          <a:xfrm>
            <a:off x="689547" y="1555775"/>
            <a:ext cx="10910107" cy="3271057"/>
          </a:xfrm>
          <a:prstGeom prst="rect">
            <a:avLst/>
          </a:prstGeom>
        </p:spPr>
      </p:pic>
    </p:spTree>
    <p:extLst>
      <p:ext uri="{BB962C8B-B14F-4D97-AF65-F5344CB8AC3E}">
        <p14:creationId xmlns:p14="http://schemas.microsoft.com/office/powerpoint/2010/main" val="1780117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24E1-61E2-4930-8313-F6B10998B992}"/>
              </a:ext>
            </a:extLst>
          </p:cNvPr>
          <p:cNvSpPr>
            <a:spLocks noGrp="1"/>
          </p:cNvSpPr>
          <p:nvPr>
            <p:ph type="title"/>
          </p:nvPr>
        </p:nvSpPr>
        <p:spPr/>
        <p:txBody>
          <a:bodyPr/>
          <a:lstStyle/>
          <a:p>
            <a:r>
              <a:rPr lang="en-US" b="1" dirty="0">
                <a:solidFill>
                  <a:srgbClr val="002060"/>
                </a:solidFill>
              </a:rPr>
              <a:t>Evaluate the model</a:t>
            </a:r>
            <a:endParaRPr lang="en-IN" dirty="0"/>
          </a:p>
        </p:txBody>
      </p:sp>
      <p:pic>
        <p:nvPicPr>
          <p:cNvPr id="4" name="Picture 3">
            <a:extLst>
              <a:ext uri="{FF2B5EF4-FFF2-40B4-BE49-F238E27FC236}">
                <a16:creationId xmlns:a16="http://schemas.microsoft.com/office/drawing/2014/main" id="{4C7BDB23-0DD4-4893-9930-0C6A29336095}"/>
              </a:ext>
            </a:extLst>
          </p:cNvPr>
          <p:cNvPicPr>
            <a:picLocks noChangeAspect="1"/>
          </p:cNvPicPr>
          <p:nvPr/>
        </p:nvPicPr>
        <p:blipFill rotWithShape="1">
          <a:blip r:embed="rId2"/>
          <a:srcRect l="1749" t="18150"/>
          <a:stretch/>
        </p:blipFill>
        <p:spPr>
          <a:xfrm>
            <a:off x="524656" y="1690687"/>
            <a:ext cx="10058399" cy="1043951"/>
          </a:xfrm>
          <a:prstGeom prst="rect">
            <a:avLst/>
          </a:prstGeom>
        </p:spPr>
      </p:pic>
    </p:spTree>
    <p:extLst>
      <p:ext uri="{BB962C8B-B14F-4D97-AF65-F5344CB8AC3E}">
        <p14:creationId xmlns:p14="http://schemas.microsoft.com/office/powerpoint/2010/main" val="4115462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24E1-61E2-4930-8313-F6B10998B992}"/>
              </a:ext>
            </a:extLst>
          </p:cNvPr>
          <p:cNvSpPr>
            <a:spLocks noGrp="1"/>
          </p:cNvSpPr>
          <p:nvPr>
            <p:ph type="title"/>
          </p:nvPr>
        </p:nvSpPr>
        <p:spPr/>
        <p:txBody>
          <a:bodyPr/>
          <a:lstStyle/>
          <a:p>
            <a:r>
              <a:rPr lang="en-US" b="1" dirty="0">
                <a:solidFill>
                  <a:srgbClr val="002060"/>
                </a:solidFill>
              </a:rPr>
              <a:t>To Visualize Decision Tree</a:t>
            </a:r>
            <a:endParaRPr lang="en-IN" dirty="0"/>
          </a:p>
        </p:txBody>
      </p:sp>
      <p:pic>
        <p:nvPicPr>
          <p:cNvPr id="3" name="Picture 2">
            <a:extLst>
              <a:ext uri="{FF2B5EF4-FFF2-40B4-BE49-F238E27FC236}">
                <a16:creationId xmlns:a16="http://schemas.microsoft.com/office/drawing/2014/main" id="{32154F25-CBF2-4C67-AE24-16F94834ED75}"/>
              </a:ext>
            </a:extLst>
          </p:cNvPr>
          <p:cNvPicPr>
            <a:picLocks noChangeAspect="1"/>
          </p:cNvPicPr>
          <p:nvPr/>
        </p:nvPicPr>
        <p:blipFill>
          <a:blip r:embed="rId2"/>
          <a:stretch>
            <a:fillRect/>
          </a:stretch>
        </p:blipFill>
        <p:spPr>
          <a:xfrm>
            <a:off x="261933" y="1690688"/>
            <a:ext cx="11930067" cy="1325563"/>
          </a:xfrm>
          <a:prstGeom prst="rect">
            <a:avLst/>
          </a:prstGeom>
        </p:spPr>
      </p:pic>
    </p:spTree>
    <p:extLst>
      <p:ext uri="{BB962C8B-B14F-4D97-AF65-F5344CB8AC3E}">
        <p14:creationId xmlns:p14="http://schemas.microsoft.com/office/powerpoint/2010/main" val="14325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D40E-92D4-4F1B-A3BF-8AC945A42962}"/>
              </a:ext>
            </a:extLst>
          </p:cNvPr>
          <p:cNvSpPr>
            <a:spLocks noGrp="1"/>
          </p:cNvSpPr>
          <p:nvPr>
            <p:ph type="title"/>
          </p:nvPr>
        </p:nvSpPr>
        <p:spPr>
          <a:xfrm>
            <a:off x="403486" y="0"/>
            <a:ext cx="10515600" cy="1325563"/>
          </a:xfrm>
        </p:spPr>
        <p:txBody>
          <a:bodyPr/>
          <a:lstStyle/>
          <a:p>
            <a:r>
              <a:rPr lang="en-IN" b="1" dirty="0">
                <a:solidFill>
                  <a:srgbClr val="C00000"/>
                </a:solidFill>
              </a:rPr>
              <a:t>Decision Tree Terminologies</a:t>
            </a:r>
          </a:p>
        </p:txBody>
      </p:sp>
      <p:sp>
        <p:nvSpPr>
          <p:cNvPr id="3" name="Content Placeholder 2">
            <a:extLst>
              <a:ext uri="{FF2B5EF4-FFF2-40B4-BE49-F238E27FC236}">
                <a16:creationId xmlns:a16="http://schemas.microsoft.com/office/drawing/2014/main" id="{017C790A-863F-409E-BB03-556C58C5B7BC}"/>
              </a:ext>
            </a:extLst>
          </p:cNvPr>
          <p:cNvSpPr>
            <a:spLocks noGrp="1"/>
          </p:cNvSpPr>
          <p:nvPr>
            <p:ph idx="1"/>
          </p:nvPr>
        </p:nvSpPr>
        <p:spPr>
          <a:xfrm>
            <a:off x="346648" y="1046637"/>
            <a:ext cx="11498704" cy="4424773"/>
          </a:xfrm>
        </p:spPr>
        <p:txBody>
          <a:bodyPr>
            <a:noAutofit/>
          </a:bodyPr>
          <a:lstStyle/>
          <a:p>
            <a:pPr lvl="0" algn="just">
              <a:lnSpc>
                <a:spcPct val="200000"/>
              </a:lnSpc>
            </a:pPr>
            <a:r>
              <a:rPr lang="en-IN" b="1" dirty="0">
                <a:solidFill>
                  <a:srgbClr val="002060"/>
                </a:solidFill>
              </a:rPr>
              <a:t>Branch/Sub Tree:</a:t>
            </a:r>
            <a:r>
              <a:rPr lang="en-IN" dirty="0">
                <a:solidFill>
                  <a:srgbClr val="002060"/>
                </a:solidFill>
              </a:rPr>
              <a:t> A tree formed by splitting the tree.</a:t>
            </a:r>
          </a:p>
          <a:p>
            <a:pPr lvl="0" algn="just">
              <a:lnSpc>
                <a:spcPct val="200000"/>
              </a:lnSpc>
            </a:pPr>
            <a:r>
              <a:rPr lang="en-IN" b="1" dirty="0">
                <a:solidFill>
                  <a:srgbClr val="002060"/>
                </a:solidFill>
              </a:rPr>
              <a:t>Pruning:</a:t>
            </a:r>
            <a:r>
              <a:rPr lang="en-IN" dirty="0">
                <a:solidFill>
                  <a:srgbClr val="002060"/>
                </a:solidFill>
              </a:rPr>
              <a:t> Pruning is the process of removing the unwanted branches from the tree.</a:t>
            </a:r>
          </a:p>
          <a:p>
            <a:pPr algn="just">
              <a:lnSpc>
                <a:spcPct val="200000"/>
              </a:lnSpc>
            </a:pPr>
            <a:r>
              <a:rPr lang="en-IN" b="1" dirty="0">
                <a:solidFill>
                  <a:srgbClr val="002060"/>
                </a:solidFill>
              </a:rPr>
              <a:t>Parent/Child node:</a:t>
            </a:r>
            <a:r>
              <a:rPr lang="en-IN" dirty="0">
                <a:solidFill>
                  <a:srgbClr val="002060"/>
                </a:solidFill>
              </a:rPr>
              <a:t> The root node of the tree is called the parent node, and other nodes are called the child nodes.</a:t>
            </a:r>
            <a:endParaRPr lang="en-US" dirty="0">
              <a:solidFill>
                <a:srgbClr val="002060"/>
              </a:solidFill>
            </a:endParaRPr>
          </a:p>
        </p:txBody>
      </p:sp>
    </p:spTree>
    <p:extLst>
      <p:ext uri="{BB962C8B-B14F-4D97-AF65-F5344CB8AC3E}">
        <p14:creationId xmlns:p14="http://schemas.microsoft.com/office/powerpoint/2010/main" val="297381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D40E-92D4-4F1B-A3BF-8AC945A42962}"/>
              </a:ext>
            </a:extLst>
          </p:cNvPr>
          <p:cNvSpPr>
            <a:spLocks noGrp="1"/>
          </p:cNvSpPr>
          <p:nvPr>
            <p:ph type="title"/>
          </p:nvPr>
        </p:nvSpPr>
        <p:spPr>
          <a:xfrm>
            <a:off x="403486" y="0"/>
            <a:ext cx="10515600" cy="1325563"/>
          </a:xfrm>
        </p:spPr>
        <p:txBody>
          <a:bodyPr/>
          <a:lstStyle/>
          <a:p>
            <a:r>
              <a:rPr lang="en-US" b="1" dirty="0">
                <a:solidFill>
                  <a:srgbClr val="FF0000"/>
                </a:solidFill>
              </a:rPr>
              <a:t>How does the Decision Tree algorithm Work?</a:t>
            </a:r>
            <a:endParaRPr lang="en-IN" b="1" dirty="0">
              <a:solidFill>
                <a:srgbClr val="FF0000"/>
              </a:solidFill>
            </a:endParaRPr>
          </a:p>
        </p:txBody>
      </p:sp>
      <p:sp>
        <p:nvSpPr>
          <p:cNvPr id="3" name="Content Placeholder 2">
            <a:extLst>
              <a:ext uri="{FF2B5EF4-FFF2-40B4-BE49-F238E27FC236}">
                <a16:creationId xmlns:a16="http://schemas.microsoft.com/office/drawing/2014/main" id="{017C790A-863F-409E-BB03-556C58C5B7BC}"/>
              </a:ext>
            </a:extLst>
          </p:cNvPr>
          <p:cNvSpPr>
            <a:spLocks noGrp="1"/>
          </p:cNvSpPr>
          <p:nvPr>
            <p:ph idx="1"/>
          </p:nvPr>
        </p:nvSpPr>
        <p:spPr>
          <a:xfrm>
            <a:off x="346648" y="1076617"/>
            <a:ext cx="11498704" cy="4424773"/>
          </a:xfrm>
        </p:spPr>
        <p:txBody>
          <a:bodyPr>
            <a:noAutofit/>
          </a:bodyPr>
          <a:lstStyle/>
          <a:p>
            <a:pPr algn="just">
              <a:lnSpc>
                <a:spcPct val="150000"/>
              </a:lnSpc>
            </a:pPr>
            <a:r>
              <a:rPr lang="en-US" dirty="0"/>
              <a:t>In a decision tree, for predicting the class of the given dataset, the algorithm starts from the root node of the tree. This algorithm compares the values of root attribute with the record (real dataset) attribute and, based on the comparison, follows the branch and jumps to the next node.</a:t>
            </a:r>
          </a:p>
          <a:p>
            <a:pPr algn="just">
              <a:lnSpc>
                <a:spcPct val="150000"/>
              </a:lnSpc>
            </a:pPr>
            <a:r>
              <a:rPr lang="en-US" dirty="0"/>
              <a:t>For the next node, the algorithm again compares the attribute value with the other sub-nodes and move further. It continues the process until it reaches the leaf node of the tree. The complete process can be better understood using the below algorithm:</a:t>
            </a:r>
          </a:p>
        </p:txBody>
      </p:sp>
    </p:spTree>
    <p:extLst>
      <p:ext uri="{BB962C8B-B14F-4D97-AF65-F5344CB8AC3E}">
        <p14:creationId xmlns:p14="http://schemas.microsoft.com/office/powerpoint/2010/main" val="278407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7|4.4|21.1|35.9|23.1|66.9|12.3|30.9|39.8|2.1|8.3|3.9|29.3|39.2|92.7"/>
</p:tagLst>
</file>

<file path=ppt/tags/tag2.xml><?xml version="1.0" encoding="utf-8"?>
<p:tagLst xmlns:a="http://schemas.openxmlformats.org/drawingml/2006/main" xmlns:r="http://schemas.openxmlformats.org/officeDocument/2006/relationships" xmlns:p="http://schemas.openxmlformats.org/presentationml/2006/main">
  <p:tag name="TIMING" val="|15.3|47.5|4|12|9.3|26.1|6.6|11.4|15.4|1.5|2.2|28.8|5.6|8.4|11.4|2.6|15.2|1.4|13.7|1.6|26.1|0.9|53.3|24.1|1.5|9.8|16.1|1|1.5|1.3"/>
</p:tagLst>
</file>

<file path=ppt/tags/tag3.xml><?xml version="1.0" encoding="utf-8"?>
<p:tagLst xmlns:a="http://schemas.openxmlformats.org/drawingml/2006/main" xmlns:r="http://schemas.openxmlformats.org/officeDocument/2006/relationships" xmlns:p="http://schemas.openxmlformats.org/presentationml/2006/main">
  <p:tag name="TIMING" val="|22.4|36.4|44.8|2.6|3|31.7|0|47.6|21|1.5|6.5|20.9|3.8|1.4|60.1|0.8"/>
</p:tagLst>
</file>

<file path=ppt/tags/tag4.xml><?xml version="1.0" encoding="utf-8"?>
<p:tagLst xmlns:a="http://schemas.openxmlformats.org/drawingml/2006/main" xmlns:r="http://schemas.openxmlformats.org/officeDocument/2006/relationships" xmlns:p="http://schemas.openxmlformats.org/presentationml/2006/main">
  <p:tag name="TIMING" val="|7|3.9|8.5|34.8|21.4|54.4"/>
</p:tagLst>
</file>

<file path=ppt/tags/tag5.xml><?xml version="1.0" encoding="utf-8"?>
<p:tagLst xmlns:a="http://schemas.openxmlformats.org/drawingml/2006/main" xmlns:r="http://schemas.openxmlformats.org/officeDocument/2006/relationships" xmlns:p="http://schemas.openxmlformats.org/presentationml/2006/main">
  <p:tag name="TIMING" val="|7.3|26.4|20.9|19.3|21.6|45.2|52.5|53|47.8"/>
</p:tagLst>
</file>

<file path=ppt/tags/tag6.xml><?xml version="1.0" encoding="utf-8"?>
<p:tagLst xmlns:a="http://schemas.openxmlformats.org/drawingml/2006/main" xmlns:r="http://schemas.openxmlformats.org/officeDocument/2006/relationships" xmlns:p="http://schemas.openxmlformats.org/presentationml/2006/main">
  <p:tag name="TIMING" val="|14.4|1.9|19.9|20.7|8.1|29.8|20.9|19|11.7|13|22"/>
</p:tagLst>
</file>

<file path=ppt/tags/tag7.xml><?xml version="1.0" encoding="utf-8"?>
<p:tagLst xmlns:a="http://schemas.openxmlformats.org/drawingml/2006/main" xmlns:r="http://schemas.openxmlformats.org/officeDocument/2006/relationships" xmlns:p="http://schemas.openxmlformats.org/presentationml/2006/main">
  <p:tag name="TIMING" val="|50.9|9.1|33.2|7.8|33.7|10.8"/>
</p:tagLst>
</file>

<file path=ppt/tags/tag8.xml><?xml version="1.0" encoding="utf-8"?>
<p:tagLst xmlns:a="http://schemas.openxmlformats.org/drawingml/2006/main" xmlns:r="http://schemas.openxmlformats.org/officeDocument/2006/relationships" xmlns:p="http://schemas.openxmlformats.org/presentationml/2006/main">
  <p:tag name="TIMING" val="|54.2|9.5|31|37.8|53.5|25.6|61.4|20.9|1.7|31.1|7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TotalTime>
  <Words>2220</Words>
  <Application>Microsoft Office PowerPoint</Application>
  <PresentationFormat>Widescreen</PresentationFormat>
  <Paragraphs>254</Paragraphs>
  <Slides>76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76</vt:i4>
      </vt:variant>
    </vt:vector>
  </HeadingPairs>
  <TitlesOfParts>
    <vt:vector size="88" baseType="lpstr">
      <vt:lpstr>Abadi Extra Light</vt:lpstr>
      <vt:lpstr>Arial</vt:lpstr>
      <vt:lpstr>Arial Unicode MS</vt:lpstr>
      <vt:lpstr>Calibri</vt:lpstr>
      <vt:lpstr>Calibri Light</vt:lpstr>
      <vt:lpstr>Cambria Math</vt:lpstr>
      <vt:lpstr>Noto Sans CJK SC Regular</vt:lpstr>
      <vt:lpstr>open sans</vt:lpstr>
      <vt:lpstr>Symbol</vt:lpstr>
      <vt:lpstr>Times New Roman</vt:lpstr>
      <vt:lpstr>Wingdings</vt:lpstr>
      <vt:lpstr>Office Theme</vt:lpstr>
      <vt:lpstr>PowerPoint Presentation</vt:lpstr>
      <vt:lpstr>Decision Tree Classification Algorithm</vt:lpstr>
      <vt:lpstr>Decision Tree Classification Algorithm</vt:lpstr>
      <vt:lpstr>Decision Tree Classification Algorithm</vt:lpstr>
      <vt:lpstr>Decision Tree Classification Algorithm</vt:lpstr>
      <vt:lpstr>Why use Decision Trees?</vt:lpstr>
      <vt:lpstr>Decision Tree Terminologies</vt:lpstr>
      <vt:lpstr>Decision Tree Terminologies</vt:lpstr>
      <vt:lpstr>How does the Decision Tree algorithm Work?</vt:lpstr>
      <vt:lpstr>PowerPoint Presentation</vt:lpstr>
      <vt:lpstr>Attribute Selection Measures</vt:lpstr>
      <vt:lpstr>Entropy</vt:lpstr>
      <vt:lpstr>PowerPoint Presentation</vt:lpstr>
      <vt:lpstr>PowerPoint Presentation</vt:lpstr>
      <vt:lpstr>1. Information Gain:</vt:lpstr>
      <vt:lpstr>PowerPoint Presentation</vt:lpstr>
      <vt:lpstr>PowerPoint Presentation</vt:lpstr>
      <vt:lpstr>2. Gini Index:</vt:lpstr>
      <vt:lpstr>PowerPoint Presentation</vt:lpstr>
      <vt:lpstr>Learning Decision Trees with Supervision</vt:lpstr>
      <vt:lpstr>Decision Trees for Classification</vt:lpstr>
      <vt:lpstr>Decision Trees for Regression</vt:lpstr>
      <vt:lpstr>Decision Tree Construction: An Example</vt:lpstr>
      <vt:lpstr>Entropy and Information Gain</vt:lpstr>
      <vt:lpstr>Entropy and Information Gain</vt:lpstr>
      <vt:lpstr>Growing the tree</vt:lpstr>
      <vt:lpstr>When to stop growing the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code for implementing Decision Tree using the popular scikit-learn library. </vt:lpstr>
      <vt:lpstr>Split the dataset into training and testing sets</vt:lpstr>
      <vt:lpstr>Train the Decision Tree model</vt:lpstr>
      <vt:lpstr>Make predictions</vt:lpstr>
      <vt:lpstr>Evaluate the model</vt:lpstr>
      <vt:lpstr>To Visualize Decision Tree</vt:lpstr>
      <vt:lpstr>Optimizing Decision Tree Performance</vt:lpstr>
      <vt:lpstr>Evaluate the model</vt:lpstr>
      <vt:lpstr>To Visualize Decision Tree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22</cp:revision>
  <dcterms:created xsi:type="dcterms:W3CDTF">2024-08-31T15:22:34Z</dcterms:created>
  <dcterms:modified xsi:type="dcterms:W3CDTF">2024-09-10T06:06:36Z</dcterms:modified>
</cp:coreProperties>
</file>